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8" y="61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dbc98d7443_2_1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dbc98d7443_2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8f6f106d0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8f6f106d0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8f6f106d0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8f6f106d0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00c7398065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00c73980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01f922609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01f922609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01f922609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01f922609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0033e14721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0033e14721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01f922609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01f922609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0033e14721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0033e14721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0033e14721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0033e14721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dbc98d7443_2_1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dbc98d7443_2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0033e14721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0033e14721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0033e14721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0033e14721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8f6f106d0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8f6f106d0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dbc98d7443_2_1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dbc98d7443_2_1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a:t>The effects are not just local but can have far-reaching consequences on ecosystems and economies."</a:t>
            </a:r>
            <a:endParaRPr/>
          </a:p>
          <a:p>
            <a:pPr marL="0" lvl="0" indent="0" algn="l" rtl="0">
              <a:spcBef>
                <a:spcPts val="0"/>
              </a:spcBef>
              <a:spcAft>
                <a:spcPts val="0"/>
              </a:spcAft>
              <a:buNone/>
            </a:pPr>
            <a:r>
              <a:rPr lang="iw"/>
              <a:t> we're seeing longer dry seasons, and today citation with the war  factors that contribute to more frequent and intense wildfires</a:t>
            </a:r>
            <a:endParaRPr/>
          </a:p>
          <a:p>
            <a:pPr marL="0" lvl="0" indent="0" algn="l" rtl="0">
              <a:spcBef>
                <a:spcPts val="0"/>
              </a:spcBef>
              <a:spcAft>
                <a:spcPts val="0"/>
              </a:spcAft>
              <a:buNone/>
            </a:pPr>
            <a:endParaRPr/>
          </a:p>
          <a:p>
            <a:pPr marL="0" lvl="0" indent="0" algn="l" rtl="0">
              <a:spcBef>
                <a:spcPts val="0"/>
              </a:spcBef>
              <a:spcAft>
                <a:spcPts val="0"/>
              </a:spcAft>
              <a:buNone/>
            </a:pPr>
            <a:r>
              <a:rPr lang="iw"/>
              <a:t>sensors to monitor large areas of land." These systems can be expensive to implement and maintain, They may also generate false alarms due to dust, fog, or other atmospheric conditions that mimic smoke."</a:t>
            </a:r>
            <a:endParaRPr/>
          </a:p>
          <a:p>
            <a:pPr marL="0" lvl="0" indent="0" algn="l" rtl="0">
              <a:spcBef>
                <a:spcPts val="0"/>
              </a:spcBef>
              <a:spcAft>
                <a:spcPts val="0"/>
              </a:spcAft>
              <a:buNone/>
            </a:pPr>
            <a:r>
              <a:rPr lang="iw"/>
              <a:t>networks of sensors placed throughout high-risk areas. The effectiveness of these systems can be limited by the density of sensor placement.  it may be challenging and costly to deploy and maintain a sufficient number of sensors."</a:t>
            </a:r>
            <a:endParaRPr/>
          </a:p>
          <a:p>
            <a:pPr marL="0" lvl="0" indent="0" algn="l" rtl="0">
              <a:spcBef>
                <a:spcPts val="0"/>
              </a:spcBef>
              <a:spcAft>
                <a:spcPts val="0"/>
              </a:spcAft>
              <a:buNone/>
            </a:pPr>
            <a:r>
              <a:rPr lang="iw"/>
              <a:t>coustic sensors to detect the specific sounds associated with fire." hese systems may have difficulty distinguishing between fire sounds and other similar noises in the environmen</a:t>
            </a:r>
            <a:endParaRPr/>
          </a:p>
          <a:p>
            <a:pPr marL="0" lvl="0" indent="0" algn="l" rtl="0">
              <a:spcBef>
                <a:spcPts val="0"/>
              </a:spcBef>
              <a:spcAft>
                <a:spcPts val="0"/>
              </a:spcAft>
              <a:buNone/>
            </a:pPr>
            <a:r>
              <a:rPr lang="iw"/>
              <a:t>These are mobile platforms equipped with cameras or sensors." These devices are at the mercy of weather conditions. Strong winds or storms can push them off course or damage them.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0032a75b6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0032a75b6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0032a75b6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0032a75b6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dfd9f0cb3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dfd9f0cb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dbc98d7443_2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dbc98d7443_2_1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w"/>
              <a:t>darknet 53 was used in v3 and it just 53 layers of cinv blocks and dense blocks.</a:t>
            </a:r>
            <a:endParaRPr/>
          </a:p>
          <a:p>
            <a:pPr marL="0" lvl="0" indent="0" algn="l" rtl="0">
              <a:spcBef>
                <a:spcPts val="0"/>
              </a:spcBef>
              <a:spcAft>
                <a:spcPts val="0"/>
              </a:spcAft>
              <a:buClr>
                <a:schemeClr val="dk1"/>
              </a:buClr>
              <a:buSzPts val="1100"/>
              <a:buFont typeface="Arial"/>
              <a:buNone/>
            </a:pPr>
            <a:r>
              <a:rPr lang="iw"/>
              <a:t>as we go throw the backbone we get more semantic info and less spatial info and for the object detection we need both. so instead of go and do prdediction in the backbone  that the fm are independent we do something similar to encoder decoder and create combination between hig level feature map and loe and we get new set of festures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dbc98d7443_2_1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dbc98d7443_2_1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dfae2c11d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dfae2c11d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i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drive.google.com/file/d/13VT7LIIBTBL2s99k3gBY9csqCPhQUtAo/view"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w"/>
              <a:t>Project phase B</a:t>
            </a:r>
            <a:endParaRPr/>
          </a:p>
        </p:txBody>
      </p:sp>
      <p:sp>
        <p:nvSpPr>
          <p:cNvPr id="86" name="Google Shape;86;p13"/>
          <p:cNvSpPr txBox="1">
            <a:spLocks noGrp="1"/>
          </p:cNvSpPr>
          <p:nvPr>
            <p:ph type="subTitle" idx="1"/>
          </p:nvPr>
        </p:nvSpPr>
        <p:spPr>
          <a:xfrm>
            <a:off x="598088" y="2639713"/>
            <a:ext cx="8222100" cy="432900"/>
          </a:xfrm>
          <a:prstGeom prst="rect">
            <a:avLst/>
          </a:prstGeom>
        </p:spPr>
        <p:txBody>
          <a:bodyPr spcFirstLastPara="1" wrap="square" lIns="91425" tIns="91425" rIns="91425" bIns="91425" anchor="t" anchorCtr="0">
            <a:normAutofit fontScale="85000" lnSpcReduction="20000"/>
          </a:bodyPr>
          <a:lstStyle/>
          <a:p>
            <a:pPr algn="ctr" rtl="0">
              <a:spcBef>
                <a:spcPts val="0"/>
              </a:spcBef>
              <a:spcAft>
                <a:spcPts val="0"/>
              </a:spcAft>
            </a:pPr>
            <a:r>
              <a:rPr lang="en-US" sz="2400" b="0" i="0" u="none" strike="noStrike" dirty="0">
                <a:solidFill>
                  <a:srgbClr val="FFFFFF"/>
                </a:solidFill>
                <a:effectLst/>
                <a:latin typeface="Roboto" panose="02000000000000000000" pitchFamily="2" charset="0"/>
              </a:rPr>
              <a:t>24-1-R-19</a:t>
            </a:r>
            <a:endParaRPr lang="en-US" sz="2800" b="0" dirty="0">
              <a:effectLst/>
            </a:endParaRPr>
          </a:p>
        </p:txBody>
      </p:sp>
      <p:pic>
        <p:nvPicPr>
          <p:cNvPr id="87" name="Google Shape;87;p13"/>
          <p:cNvPicPr preferRelativeResize="0"/>
          <p:nvPr/>
        </p:nvPicPr>
        <p:blipFill>
          <a:blip r:embed="rId3">
            <a:alphaModFix/>
          </a:blip>
          <a:stretch>
            <a:fillRect/>
          </a:stretch>
        </p:blipFill>
        <p:spPr>
          <a:xfrm>
            <a:off x="1676460" y="284223"/>
            <a:ext cx="5912988" cy="1389100"/>
          </a:xfrm>
          <a:prstGeom prst="rect">
            <a:avLst/>
          </a:prstGeom>
          <a:noFill/>
          <a:ln>
            <a:noFill/>
          </a:ln>
        </p:spPr>
      </p:pic>
      <p:sp>
        <p:nvSpPr>
          <p:cNvPr id="88" name="Google Shape;88;p13"/>
          <p:cNvSpPr txBox="1">
            <a:spLocks noGrp="1"/>
          </p:cNvSpPr>
          <p:nvPr>
            <p:ph type="subTitle" idx="1"/>
          </p:nvPr>
        </p:nvSpPr>
        <p:spPr>
          <a:xfrm>
            <a:off x="598088" y="3096913"/>
            <a:ext cx="8222100" cy="4329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iw"/>
              <a:t>Wildfire segmentation based on Yolo and attention U-Net</a:t>
            </a:r>
            <a:endParaRPr/>
          </a:p>
        </p:txBody>
      </p:sp>
      <p:sp>
        <p:nvSpPr>
          <p:cNvPr id="89" name="Google Shape;89;p13"/>
          <p:cNvSpPr txBox="1">
            <a:spLocks noGrp="1"/>
          </p:cNvSpPr>
          <p:nvPr>
            <p:ph type="subTitle" idx="1"/>
          </p:nvPr>
        </p:nvSpPr>
        <p:spPr>
          <a:xfrm>
            <a:off x="284325" y="3793226"/>
            <a:ext cx="8604000" cy="12183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1018"/>
              <a:buNone/>
            </a:pPr>
            <a:r>
              <a:rPr lang="iw" sz="1642" u="sng"/>
              <a:t>supervisor:</a:t>
            </a:r>
            <a:endParaRPr sz="1642" u="sng"/>
          </a:p>
          <a:p>
            <a:pPr marL="0" lvl="0" indent="0" algn="l" rtl="0">
              <a:lnSpc>
                <a:spcPct val="80000"/>
              </a:lnSpc>
              <a:spcBef>
                <a:spcPts val="0"/>
              </a:spcBef>
              <a:spcAft>
                <a:spcPts val="0"/>
              </a:spcAft>
              <a:buSzPts val="1018"/>
              <a:buNone/>
            </a:pPr>
            <a:r>
              <a:rPr lang="iw" sz="1642"/>
              <a:t>                          prof. Miri Weiss Cohen</a:t>
            </a:r>
            <a:endParaRPr sz="1642"/>
          </a:p>
          <a:p>
            <a:pPr marL="0" lvl="0" indent="0" algn="l" rtl="0">
              <a:lnSpc>
                <a:spcPct val="80000"/>
              </a:lnSpc>
              <a:spcBef>
                <a:spcPts val="0"/>
              </a:spcBef>
              <a:spcAft>
                <a:spcPts val="0"/>
              </a:spcAft>
              <a:buSzPts val="1018"/>
              <a:buNone/>
            </a:pPr>
            <a:r>
              <a:rPr lang="iw" sz="1642" u="sng"/>
              <a:t>students: </a:t>
            </a:r>
            <a:r>
              <a:rPr lang="iw" sz="1642"/>
              <a:t>   </a:t>
            </a:r>
            <a:endParaRPr sz="1642"/>
          </a:p>
          <a:p>
            <a:pPr marL="0" lvl="0" indent="0" algn="l" rtl="0">
              <a:lnSpc>
                <a:spcPct val="80000"/>
              </a:lnSpc>
              <a:spcBef>
                <a:spcPts val="0"/>
              </a:spcBef>
              <a:spcAft>
                <a:spcPts val="0"/>
              </a:spcAft>
              <a:buSzPts val="1018"/>
              <a:buNone/>
            </a:pPr>
            <a:r>
              <a:rPr lang="iw" sz="1642"/>
              <a:t>                          Avner Ben Shlomo</a:t>
            </a:r>
            <a:endParaRPr sz="1642"/>
          </a:p>
          <a:p>
            <a:pPr marL="0" lvl="0" indent="0" algn="l" rtl="0">
              <a:lnSpc>
                <a:spcPct val="80000"/>
              </a:lnSpc>
              <a:spcBef>
                <a:spcPts val="0"/>
              </a:spcBef>
              <a:spcAft>
                <a:spcPts val="0"/>
              </a:spcAft>
              <a:buSzPts val="1018"/>
              <a:buNone/>
            </a:pPr>
            <a:r>
              <a:rPr lang="iw" sz="1642"/>
              <a:t>                          Dor Filis</a:t>
            </a:r>
            <a:endParaRPr sz="1642"/>
          </a:p>
          <a:p>
            <a:pPr marL="0" lvl="0" indent="0" algn="l" rtl="0">
              <a:lnSpc>
                <a:spcPct val="80000"/>
              </a:lnSpc>
              <a:spcBef>
                <a:spcPts val="0"/>
              </a:spcBef>
              <a:spcAft>
                <a:spcPts val="0"/>
              </a:spcAft>
              <a:buSzPts val="1018"/>
              <a:buNone/>
            </a:pPr>
            <a:r>
              <a:rPr lang="iw" sz="1742" u="sng"/>
              <a:t>                          </a:t>
            </a:r>
            <a:endParaRPr sz="1742"/>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solidFill>
                  <a:srgbClr val="254789"/>
                </a:solidFill>
                <a:latin typeface="Arial"/>
                <a:ea typeface="Arial"/>
                <a:cs typeface="Arial"/>
                <a:sym typeface="Arial"/>
              </a:rPr>
              <a:t>Attention UNET</a:t>
            </a:r>
            <a:endParaRPr/>
          </a:p>
          <a:p>
            <a:pPr marL="0" lvl="0" indent="0" algn="l" rtl="0">
              <a:spcBef>
                <a:spcPts val="0"/>
              </a:spcBef>
              <a:spcAft>
                <a:spcPts val="0"/>
              </a:spcAft>
              <a:buNone/>
            </a:pPr>
            <a:endParaRPr/>
          </a:p>
        </p:txBody>
      </p:sp>
      <p:sp>
        <p:nvSpPr>
          <p:cNvPr id="177" name="Google Shape;177;p22"/>
          <p:cNvSpPr txBox="1">
            <a:spLocks noGrp="1"/>
          </p:cNvSpPr>
          <p:nvPr>
            <p:ph type="body" idx="1"/>
          </p:nvPr>
        </p:nvSpPr>
        <p:spPr>
          <a:xfrm>
            <a:off x="311700" y="1229875"/>
            <a:ext cx="4525200" cy="333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iw" b="1"/>
              <a:t>Attention Blocks</a:t>
            </a:r>
            <a:r>
              <a:rPr lang="iw"/>
              <a:t>:</a:t>
            </a:r>
            <a:endParaRPr/>
          </a:p>
          <a:p>
            <a:pPr marL="914400" lvl="1" indent="-317500" algn="l" rtl="0">
              <a:spcBef>
                <a:spcPts val="0"/>
              </a:spcBef>
              <a:spcAft>
                <a:spcPts val="0"/>
              </a:spcAft>
              <a:buSzPts val="1400"/>
              <a:buChar char="○"/>
            </a:pPr>
            <a:r>
              <a:rPr lang="iw" sz="1500"/>
              <a:t>Focus on the most important features, improving accuracy.</a:t>
            </a:r>
            <a:endParaRPr/>
          </a:p>
        </p:txBody>
      </p:sp>
      <p:pic>
        <p:nvPicPr>
          <p:cNvPr id="178" name="Google Shape;178;p22"/>
          <p:cNvPicPr preferRelativeResize="0"/>
          <p:nvPr/>
        </p:nvPicPr>
        <p:blipFill>
          <a:blip r:embed="rId3">
            <a:alphaModFix/>
          </a:blip>
          <a:stretch>
            <a:fillRect/>
          </a:stretch>
        </p:blipFill>
        <p:spPr>
          <a:xfrm>
            <a:off x="4783825" y="1338125"/>
            <a:ext cx="4257924" cy="3122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Proposed approach:</a:t>
            </a:r>
            <a:endParaRPr/>
          </a:p>
        </p:txBody>
      </p:sp>
      <p:pic>
        <p:nvPicPr>
          <p:cNvPr id="184" name="Google Shape;184;p23"/>
          <p:cNvPicPr preferRelativeResize="0"/>
          <p:nvPr/>
        </p:nvPicPr>
        <p:blipFill>
          <a:blip r:embed="rId3">
            <a:alphaModFix/>
          </a:blip>
          <a:stretch>
            <a:fillRect/>
          </a:stretch>
        </p:blipFill>
        <p:spPr>
          <a:xfrm>
            <a:off x="2028425" y="970700"/>
            <a:ext cx="5087130" cy="38209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solidFill>
                  <a:srgbClr val="254789"/>
                </a:solidFill>
                <a:latin typeface="Arial"/>
                <a:ea typeface="Arial"/>
                <a:cs typeface="Arial"/>
                <a:sym typeface="Arial"/>
              </a:rPr>
              <a:t>Challenges </a:t>
            </a:r>
            <a:endParaRPr/>
          </a:p>
        </p:txBody>
      </p:sp>
      <p:sp>
        <p:nvSpPr>
          <p:cNvPr id="190" name="Google Shape;190;p24"/>
          <p:cNvSpPr txBox="1">
            <a:spLocks noGrp="1"/>
          </p:cNvSpPr>
          <p:nvPr>
            <p:ph type="body" idx="1"/>
          </p:nvPr>
        </p:nvSpPr>
        <p:spPr>
          <a:xfrm>
            <a:off x="311700" y="1080225"/>
            <a:ext cx="8520600" cy="3339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sz="1100" dirty="0">
              <a:solidFill>
                <a:srgbClr val="000000"/>
              </a:solidFill>
            </a:endParaRPr>
          </a:p>
          <a:p>
            <a:pPr marL="457200" lvl="0" indent="-298450" algn="l" rtl="0">
              <a:spcBef>
                <a:spcPts val="1200"/>
              </a:spcBef>
              <a:spcAft>
                <a:spcPts val="0"/>
              </a:spcAft>
              <a:buClr>
                <a:srgbClr val="000000"/>
              </a:buClr>
              <a:buSzPts val="1100"/>
              <a:buFont typeface="Arial"/>
              <a:buChar char="●"/>
            </a:pPr>
            <a:r>
              <a:rPr lang="iw" sz="1100" b="1" dirty="0">
                <a:solidFill>
                  <a:srgbClr val="000000"/>
                </a:solidFill>
              </a:rPr>
              <a:t>Challenges in Environment Setup</a:t>
            </a:r>
            <a:r>
              <a:rPr lang="iw" sz="1100" dirty="0">
                <a:solidFill>
                  <a:srgbClr val="000000"/>
                </a:solidFill>
              </a:rPr>
              <a:t>:</a:t>
            </a:r>
            <a:endParaRPr sz="1100" dirty="0">
              <a:solidFill>
                <a:srgbClr val="000000"/>
              </a:solidFill>
            </a:endParaRPr>
          </a:p>
          <a:p>
            <a:pPr marL="914400" lvl="1" indent="-298450" algn="l" rtl="0">
              <a:spcBef>
                <a:spcPts val="0"/>
              </a:spcBef>
              <a:spcAft>
                <a:spcPts val="0"/>
              </a:spcAft>
              <a:buClr>
                <a:srgbClr val="000000"/>
              </a:buClr>
              <a:buSzPts val="1100"/>
              <a:buChar char="○"/>
            </a:pPr>
            <a:r>
              <a:rPr lang="iw" sz="1100" dirty="0">
                <a:solidFill>
                  <a:srgbClr val="000000"/>
                </a:solidFill>
              </a:rPr>
              <a:t>Limited hardware led to using Google Colab Pro Plus for access to 83.5 GB RAM, 40 GB GPU RAM, and cloud datasets.</a:t>
            </a:r>
            <a:endParaRPr sz="1100" dirty="0">
              <a:solidFill>
                <a:srgbClr val="000000"/>
              </a:solidFill>
            </a:endParaRPr>
          </a:p>
          <a:p>
            <a:pPr marL="457200" lvl="0" indent="-298450" algn="l" rtl="0">
              <a:spcBef>
                <a:spcPts val="0"/>
              </a:spcBef>
              <a:spcAft>
                <a:spcPts val="0"/>
              </a:spcAft>
              <a:buClr>
                <a:srgbClr val="000000"/>
              </a:buClr>
              <a:buSzPts val="1100"/>
              <a:buFont typeface="Arial"/>
              <a:buChar char="●"/>
            </a:pPr>
            <a:r>
              <a:rPr lang="iw" sz="1100" b="1" dirty="0">
                <a:solidFill>
                  <a:srgbClr val="000000"/>
                </a:solidFill>
              </a:rPr>
              <a:t>Dataset Challenges</a:t>
            </a:r>
            <a:r>
              <a:rPr lang="iw" sz="1100" dirty="0">
                <a:solidFill>
                  <a:srgbClr val="000000"/>
                </a:solidFill>
              </a:rPr>
              <a:t>:</a:t>
            </a:r>
            <a:endParaRPr sz="1100" dirty="0">
              <a:solidFill>
                <a:srgbClr val="000000"/>
              </a:solidFill>
            </a:endParaRPr>
          </a:p>
          <a:p>
            <a:pPr marL="914400" lvl="1" indent="-298450" algn="l" rtl="0">
              <a:spcBef>
                <a:spcPts val="0"/>
              </a:spcBef>
              <a:spcAft>
                <a:spcPts val="0"/>
              </a:spcAft>
              <a:buClr>
                <a:srgbClr val="000000"/>
              </a:buClr>
              <a:buSzPts val="1100"/>
              <a:buChar char="○"/>
            </a:pPr>
            <a:r>
              <a:rPr lang="iw" sz="1100" dirty="0">
                <a:solidFill>
                  <a:srgbClr val="000000"/>
                </a:solidFill>
              </a:rPr>
              <a:t>Initial dataset had images with minimal fire, which hindered learning.</a:t>
            </a:r>
            <a:endParaRPr sz="1100" dirty="0">
              <a:solidFill>
                <a:srgbClr val="000000"/>
              </a:solidFill>
            </a:endParaRPr>
          </a:p>
          <a:p>
            <a:pPr marL="914400" lvl="1" indent="-298450" algn="l" rtl="0">
              <a:spcBef>
                <a:spcPts val="0"/>
              </a:spcBef>
              <a:spcAft>
                <a:spcPts val="0"/>
              </a:spcAft>
              <a:buClr>
                <a:srgbClr val="000000"/>
              </a:buClr>
              <a:buSzPts val="1100"/>
              <a:buChar char="○"/>
            </a:pPr>
            <a:r>
              <a:rPr lang="iw" sz="1100" dirty="0">
                <a:solidFill>
                  <a:srgbClr val="000000"/>
                </a:solidFill>
              </a:rPr>
              <a:t>Resolved by cropping and resizing fire areas to 320x320, padding where needed.</a:t>
            </a:r>
            <a:endParaRPr sz="1100" dirty="0">
              <a:solidFill>
                <a:srgbClr val="000000"/>
              </a:solidFill>
            </a:endParaRPr>
          </a:p>
          <a:p>
            <a:pPr marL="457200" lvl="0" indent="-298450" algn="l" rtl="0">
              <a:spcBef>
                <a:spcPts val="0"/>
              </a:spcBef>
              <a:spcAft>
                <a:spcPts val="0"/>
              </a:spcAft>
              <a:buClr>
                <a:srgbClr val="000000"/>
              </a:buClr>
              <a:buSzPts val="1100"/>
              <a:buFont typeface="Arial"/>
              <a:buChar char="●"/>
            </a:pPr>
            <a:r>
              <a:rPr lang="iw" sz="1100" b="1" dirty="0">
                <a:solidFill>
                  <a:srgbClr val="000000"/>
                </a:solidFill>
              </a:rPr>
              <a:t>Model Training Issues</a:t>
            </a:r>
            <a:r>
              <a:rPr lang="iw" sz="1100" dirty="0">
                <a:solidFill>
                  <a:srgbClr val="000000"/>
                </a:solidFill>
              </a:rPr>
              <a:t>:</a:t>
            </a:r>
            <a:endParaRPr sz="1100" dirty="0">
              <a:solidFill>
                <a:srgbClr val="000000"/>
              </a:solidFill>
            </a:endParaRPr>
          </a:p>
          <a:p>
            <a:pPr marL="914400" lvl="1" indent="-298450" algn="l" rtl="0">
              <a:spcBef>
                <a:spcPts val="0"/>
              </a:spcBef>
              <a:spcAft>
                <a:spcPts val="0"/>
              </a:spcAft>
              <a:buClr>
                <a:srgbClr val="000000"/>
              </a:buClr>
              <a:buSzPts val="1100"/>
              <a:buChar char="○"/>
            </a:pPr>
            <a:r>
              <a:rPr lang="en-US" sz="1100" dirty="0">
                <a:solidFill>
                  <a:srgbClr val="000000"/>
                </a:solidFill>
              </a:rPr>
              <a:t>YOLOv4 struggled with class prediction errors (average IOU of 0.74).</a:t>
            </a:r>
          </a:p>
          <a:p>
            <a:pPr marL="914400" lvl="1" indent="-298450" algn="l" rtl="0">
              <a:spcBef>
                <a:spcPts val="0"/>
              </a:spcBef>
              <a:spcAft>
                <a:spcPts val="0"/>
              </a:spcAft>
              <a:buClr>
                <a:srgbClr val="000000"/>
              </a:buClr>
              <a:buSzPts val="1100"/>
              <a:buChar char="○"/>
            </a:pPr>
            <a:r>
              <a:rPr lang="en-US" sz="1100" dirty="0">
                <a:solidFill>
                  <a:srgbClr val="000000"/>
                </a:solidFill>
              </a:rPr>
              <a:t>Attention U-Net: Training difficulties due to fire occupying small parts of the image.</a:t>
            </a:r>
          </a:p>
          <a:p>
            <a:pPr marL="457200" lvl="0" indent="-298450" algn="l" rtl="0">
              <a:spcBef>
                <a:spcPts val="0"/>
              </a:spcBef>
              <a:spcAft>
                <a:spcPts val="0"/>
              </a:spcAft>
              <a:buClr>
                <a:srgbClr val="000000"/>
              </a:buClr>
              <a:buSzPts val="1100"/>
              <a:buFont typeface="Arial"/>
              <a:buChar char="●"/>
            </a:pPr>
            <a:r>
              <a:rPr lang="en-US" sz="1100" b="1" dirty="0">
                <a:solidFill>
                  <a:srgbClr val="000000"/>
                </a:solidFill>
              </a:rPr>
              <a:t>Pipeline Challenges</a:t>
            </a:r>
            <a:r>
              <a:rPr lang="en-US" sz="1100" dirty="0">
                <a:solidFill>
                  <a:srgbClr val="000000"/>
                </a:solidFill>
              </a:rPr>
              <a:t>:</a:t>
            </a:r>
          </a:p>
          <a:p>
            <a:pPr marL="914400" lvl="1" indent="-298450" algn="l" rtl="0">
              <a:spcBef>
                <a:spcPts val="0"/>
              </a:spcBef>
              <a:spcAft>
                <a:spcPts val="0"/>
              </a:spcAft>
              <a:buClr>
                <a:srgbClr val="000000"/>
              </a:buClr>
              <a:buSzPts val="1100"/>
              <a:buChar char="○"/>
            </a:pPr>
            <a:r>
              <a:rPr lang="iw" sz="1100" dirty="0">
                <a:solidFill>
                  <a:srgbClr val="000000"/>
                </a:solidFill>
              </a:rPr>
              <a:t>Integrating YOLOv4 and Attention U-Net for seamless detection and segmentation.</a:t>
            </a:r>
            <a:endParaRPr sz="1100" dirty="0">
              <a:solidFill>
                <a:srgbClr val="000000"/>
              </a:solidFill>
            </a:endParaRPr>
          </a:p>
          <a:p>
            <a:pPr marL="914400" lvl="1" indent="-298450" algn="l" rtl="0">
              <a:spcBef>
                <a:spcPts val="0"/>
              </a:spcBef>
              <a:spcAft>
                <a:spcPts val="0"/>
              </a:spcAft>
              <a:buClr>
                <a:srgbClr val="000000"/>
              </a:buClr>
              <a:buSzPts val="1100"/>
              <a:buChar char="○"/>
            </a:pPr>
            <a:r>
              <a:rPr lang="iw" sz="1100" dirty="0">
                <a:solidFill>
                  <a:srgbClr val="000000"/>
                </a:solidFill>
              </a:rPr>
              <a:t>Initial segmentation results were poor, requiring dataset augmentation using the mosaic method for improvement.</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solidFill>
                  <a:srgbClr val="254789"/>
                </a:solidFill>
                <a:latin typeface="Arial"/>
                <a:ea typeface="Arial"/>
                <a:cs typeface="Arial"/>
                <a:sym typeface="Arial"/>
              </a:rPr>
              <a:t>Dataset</a:t>
            </a:r>
            <a:endParaRPr/>
          </a:p>
        </p:txBody>
      </p:sp>
      <p:pic>
        <p:nvPicPr>
          <p:cNvPr id="196" name="Google Shape;196;p25"/>
          <p:cNvPicPr preferRelativeResize="0"/>
          <p:nvPr/>
        </p:nvPicPr>
        <p:blipFill>
          <a:blip r:embed="rId3">
            <a:alphaModFix/>
          </a:blip>
          <a:stretch>
            <a:fillRect/>
          </a:stretch>
        </p:blipFill>
        <p:spPr>
          <a:xfrm>
            <a:off x="105975" y="1709675"/>
            <a:ext cx="2899825" cy="1631151"/>
          </a:xfrm>
          <a:prstGeom prst="rect">
            <a:avLst/>
          </a:prstGeom>
          <a:noFill/>
          <a:ln>
            <a:noFill/>
          </a:ln>
        </p:spPr>
      </p:pic>
      <p:pic>
        <p:nvPicPr>
          <p:cNvPr id="197" name="Google Shape;197;p25"/>
          <p:cNvPicPr preferRelativeResize="0"/>
          <p:nvPr/>
        </p:nvPicPr>
        <p:blipFill>
          <a:blip r:embed="rId4">
            <a:alphaModFix/>
          </a:blip>
          <a:stretch>
            <a:fillRect/>
          </a:stretch>
        </p:blipFill>
        <p:spPr>
          <a:xfrm>
            <a:off x="3945725" y="787675"/>
            <a:ext cx="1252550" cy="858350"/>
          </a:xfrm>
          <a:prstGeom prst="rect">
            <a:avLst/>
          </a:prstGeom>
          <a:noFill/>
          <a:ln>
            <a:noFill/>
          </a:ln>
        </p:spPr>
      </p:pic>
      <p:pic>
        <p:nvPicPr>
          <p:cNvPr id="198" name="Google Shape;198;p25"/>
          <p:cNvPicPr preferRelativeResize="0"/>
          <p:nvPr/>
        </p:nvPicPr>
        <p:blipFill>
          <a:blip r:embed="rId5">
            <a:alphaModFix/>
          </a:blip>
          <a:stretch>
            <a:fillRect/>
          </a:stretch>
        </p:blipFill>
        <p:spPr>
          <a:xfrm>
            <a:off x="4315350" y="1927500"/>
            <a:ext cx="618600" cy="952803"/>
          </a:xfrm>
          <a:prstGeom prst="rect">
            <a:avLst/>
          </a:prstGeom>
          <a:noFill/>
          <a:ln>
            <a:noFill/>
          </a:ln>
        </p:spPr>
      </p:pic>
      <p:pic>
        <p:nvPicPr>
          <p:cNvPr id="199" name="Google Shape;199;p25"/>
          <p:cNvPicPr preferRelativeResize="0"/>
          <p:nvPr/>
        </p:nvPicPr>
        <p:blipFill>
          <a:blip r:embed="rId6">
            <a:alphaModFix/>
          </a:blip>
          <a:stretch>
            <a:fillRect/>
          </a:stretch>
        </p:blipFill>
        <p:spPr>
          <a:xfrm>
            <a:off x="4210050" y="3324000"/>
            <a:ext cx="723900" cy="790575"/>
          </a:xfrm>
          <a:prstGeom prst="rect">
            <a:avLst/>
          </a:prstGeom>
          <a:noFill/>
          <a:ln>
            <a:noFill/>
          </a:ln>
        </p:spPr>
      </p:pic>
      <p:pic>
        <p:nvPicPr>
          <p:cNvPr id="200" name="Google Shape;200;p25"/>
          <p:cNvPicPr preferRelativeResize="0"/>
          <p:nvPr/>
        </p:nvPicPr>
        <p:blipFill>
          <a:blip r:embed="rId7">
            <a:alphaModFix/>
          </a:blip>
          <a:stretch>
            <a:fillRect/>
          </a:stretch>
        </p:blipFill>
        <p:spPr>
          <a:xfrm>
            <a:off x="5755250" y="787675"/>
            <a:ext cx="3077050" cy="3077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t>Results 60 epoch lr 0.00001</a:t>
            </a:r>
            <a:endParaRPr/>
          </a:p>
        </p:txBody>
      </p:sp>
      <p:pic>
        <p:nvPicPr>
          <p:cNvPr id="206" name="Google Shape;206;p26"/>
          <p:cNvPicPr preferRelativeResize="0"/>
          <p:nvPr/>
        </p:nvPicPr>
        <p:blipFill rotWithShape="1">
          <a:blip r:embed="rId3">
            <a:alphaModFix/>
          </a:blip>
          <a:srcRect/>
          <a:stretch/>
        </p:blipFill>
        <p:spPr>
          <a:xfrm>
            <a:off x="1790625" y="3008900"/>
            <a:ext cx="5562761" cy="1807175"/>
          </a:xfrm>
          <a:prstGeom prst="rect">
            <a:avLst/>
          </a:prstGeom>
          <a:noFill/>
          <a:ln>
            <a:noFill/>
          </a:ln>
        </p:spPr>
      </p:pic>
      <p:pic>
        <p:nvPicPr>
          <p:cNvPr id="207" name="Google Shape;207;p26"/>
          <p:cNvPicPr preferRelativeResize="0"/>
          <p:nvPr/>
        </p:nvPicPr>
        <p:blipFill rotWithShape="1">
          <a:blip r:embed="rId4">
            <a:alphaModFix/>
          </a:blip>
          <a:srcRect t="29" b="29"/>
          <a:stretch/>
        </p:blipFill>
        <p:spPr>
          <a:xfrm>
            <a:off x="1448600" y="949900"/>
            <a:ext cx="6246799" cy="205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t>Results 40 epoch lr 0.0001</a:t>
            </a:r>
            <a:endParaRPr/>
          </a:p>
        </p:txBody>
      </p:sp>
      <p:pic>
        <p:nvPicPr>
          <p:cNvPr id="213" name="Google Shape;213;p27"/>
          <p:cNvPicPr preferRelativeResize="0"/>
          <p:nvPr/>
        </p:nvPicPr>
        <p:blipFill rotWithShape="1">
          <a:blip r:embed="rId3">
            <a:alphaModFix/>
          </a:blip>
          <a:srcRect/>
          <a:stretch/>
        </p:blipFill>
        <p:spPr>
          <a:xfrm>
            <a:off x="1790625" y="2999850"/>
            <a:ext cx="5562761" cy="1807175"/>
          </a:xfrm>
          <a:prstGeom prst="rect">
            <a:avLst/>
          </a:prstGeom>
          <a:noFill/>
          <a:ln>
            <a:noFill/>
          </a:ln>
        </p:spPr>
      </p:pic>
      <p:pic>
        <p:nvPicPr>
          <p:cNvPr id="214" name="Google Shape;214;p27"/>
          <p:cNvPicPr preferRelativeResize="0"/>
          <p:nvPr/>
        </p:nvPicPr>
        <p:blipFill rotWithShape="1">
          <a:blip r:embed="rId4">
            <a:alphaModFix/>
          </a:blip>
          <a:srcRect/>
          <a:stretch/>
        </p:blipFill>
        <p:spPr>
          <a:xfrm>
            <a:off x="1448600" y="940850"/>
            <a:ext cx="6246800" cy="205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t>Results 40 epoch lr 0.000001</a:t>
            </a:r>
            <a:endParaRPr/>
          </a:p>
        </p:txBody>
      </p:sp>
      <p:pic>
        <p:nvPicPr>
          <p:cNvPr id="220" name="Google Shape;220;p28"/>
          <p:cNvPicPr preferRelativeResize="0"/>
          <p:nvPr/>
        </p:nvPicPr>
        <p:blipFill rotWithShape="1">
          <a:blip r:embed="rId3">
            <a:alphaModFix/>
          </a:blip>
          <a:srcRect/>
          <a:stretch/>
        </p:blipFill>
        <p:spPr>
          <a:xfrm>
            <a:off x="1790625" y="3008900"/>
            <a:ext cx="5562761" cy="1807175"/>
          </a:xfrm>
          <a:prstGeom prst="rect">
            <a:avLst/>
          </a:prstGeom>
          <a:noFill/>
          <a:ln>
            <a:noFill/>
          </a:ln>
        </p:spPr>
      </p:pic>
      <p:pic>
        <p:nvPicPr>
          <p:cNvPr id="221" name="Google Shape;221;p28"/>
          <p:cNvPicPr preferRelativeResize="0"/>
          <p:nvPr/>
        </p:nvPicPr>
        <p:blipFill>
          <a:blip r:embed="rId4">
            <a:alphaModFix/>
          </a:blip>
          <a:stretch>
            <a:fillRect/>
          </a:stretch>
        </p:blipFill>
        <p:spPr>
          <a:xfrm>
            <a:off x="1448600" y="949900"/>
            <a:ext cx="6246800" cy="205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w"/>
              <a:t>Results 70 epoch lr 0.000001</a:t>
            </a:r>
            <a:r>
              <a:rPr lang="iw" sz="1400">
                <a:solidFill>
                  <a:srgbClr val="254789"/>
                </a:solidFill>
                <a:latin typeface="Arial"/>
                <a:ea typeface="Arial"/>
                <a:cs typeface="Arial"/>
                <a:sym typeface="Arial"/>
              </a:rPr>
              <a:t> </a:t>
            </a:r>
            <a:endParaRPr/>
          </a:p>
        </p:txBody>
      </p:sp>
      <p:pic>
        <p:nvPicPr>
          <p:cNvPr id="227" name="Google Shape;227;p29"/>
          <p:cNvPicPr preferRelativeResize="0"/>
          <p:nvPr/>
        </p:nvPicPr>
        <p:blipFill rotWithShape="1">
          <a:blip r:embed="rId3">
            <a:alphaModFix/>
          </a:blip>
          <a:srcRect/>
          <a:stretch/>
        </p:blipFill>
        <p:spPr>
          <a:xfrm>
            <a:off x="1790625" y="3017975"/>
            <a:ext cx="5562761" cy="1807175"/>
          </a:xfrm>
          <a:prstGeom prst="rect">
            <a:avLst/>
          </a:prstGeom>
          <a:noFill/>
          <a:ln>
            <a:noFill/>
          </a:ln>
        </p:spPr>
      </p:pic>
      <p:pic>
        <p:nvPicPr>
          <p:cNvPr id="228" name="Google Shape;228;p29"/>
          <p:cNvPicPr preferRelativeResize="0"/>
          <p:nvPr/>
        </p:nvPicPr>
        <p:blipFill rotWithShape="1">
          <a:blip r:embed="rId4">
            <a:alphaModFix/>
          </a:blip>
          <a:srcRect t="29" b="29"/>
          <a:stretch/>
        </p:blipFill>
        <p:spPr>
          <a:xfrm>
            <a:off x="1448600" y="958975"/>
            <a:ext cx="6246799" cy="205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Result - Example</a:t>
            </a:r>
            <a:endParaRPr/>
          </a:p>
        </p:txBody>
      </p:sp>
      <p:pic>
        <p:nvPicPr>
          <p:cNvPr id="234" name="Google Shape;234;p30"/>
          <p:cNvPicPr preferRelativeResize="0"/>
          <p:nvPr/>
        </p:nvPicPr>
        <p:blipFill>
          <a:blip r:embed="rId3">
            <a:alphaModFix/>
          </a:blip>
          <a:stretch>
            <a:fillRect/>
          </a:stretch>
        </p:blipFill>
        <p:spPr>
          <a:xfrm>
            <a:off x="3721275" y="1101426"/>
            <a:ext cx="5422724" cy="3780650"/>
          </a:xfrm>
          <a:prstGeom prst="rect">
            <a:avLst/>
          </a:prstGeom>
          <a:noFill/>
          <a:ln>
            <a:noFill/>
          </a:ln>
        </p:spPr>
      </p:pic>
      <p:pic>
        <p:nvPicPr>
          <p:cNvPr id="235" name="Google Shape;235;p30"/>
          <p:cNvPicPr preferRelativeResize="0"/>
          <p:nvPr/>
        </p:nvPicPr>
        <p:blipFill>
          <a:blip r:embed="rId4">
            <a:alphaModFix/>
          </a:blip>
          <a:stretch>
            <a:fillRect/>
          </a:stretch>
        </p:blipFill>
        <p:spPr>
          <a:xfrm>
            <a:off x="0" y="1411375"/>
            <a:ext cx="3591450" cy="2477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Result - Example</a:t>
            </a:r>
            <a:endParaRPr/>
          </a:p>
          <a:p>
            <a:pPr marL="0" lvl="0" indent="0" algn="l" rtl="0">
              <a:spcBef>
                <a:spcPts val="0"/>
              </a:spcBef>
              <a:spcAft>
                <a:spcPts val="0"/>
              </a:spcAft>
              <a:buNone/>
            </a:pPr>
            <a:endParaRPr/>
          </a:p>
        </p:txBody>
      </p:sp>
      <p:pic>
        <p:nvPicPr>
          <p:cNvPr id="241" name="Google Shape;241;p31"/>
          <p:cNvPicPr preferRelativeResize="0"/>
          <p:nvPr/>
        </p:nvPicPr>
        <p:blipFill>
          <a:blip r:embed="rId3">
            <a:alphaModFix/>
          </a:blip>
          <a:stretch>
            <a:fillRect/>
          </a:stretch>
        </p:blipFill>
        <p:spPr>
          <a:xfrm>
            <a:off x="3735700" y="1069225"/>
            <a:ext cx="5408289" cy="3820900"/>
          </a:xfrm>
          <a:prstGeom prst="rect">
            <a:avLst/>
          </a:prstGeom>
          <a:noFill/>
          <a:ln>
            <a:noFill/>
          </a:ln>
        </p:spPr>
      </p:pic>
      <p:pic>
        <p:nvPicPr>
          <p:cNvPr id="242" name="Google Shape;242;p31"/>
          <p:cNvPicPr preferRelativeResize="0"/>
          <p:nvPr/>
        </p:nvPicPr>
        <p:blipFill>
          <a:blip r:embed="rId4">
            <a:alphaModFix/>
          </a:blip>
          <a:stretch>
            <a:fillRect/>
          </a:stretch>
        </p:blipFill>
        <p:spPr>
          <a:xfrm>
            <a:off x="0" y="1458225"/>
            <a:ext cx="3687299" cy="2538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Agenda</a:t>
            </a:r>
            <a:endParaRPr/>
          </a:p>
        </p:txBody>
      </p:sp>
      <p:sp>
        <p:nvSpPr>
          <p:cNvPr id="95" name="Google Shape;95;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lvl="0" indent="-336550" algn="l" rtl="0">
              <a:lnSpc>
                <a:spcPct val="95000"/>
              </a:lnSpc>
              <a:spcBef>
                <a:spcPts val="0"/>
              </a:spcBef>
              <a:spcAft>
                <a:spcPts val="0"/>
              </a:spcAft>
              <a:buSzPts val="1700"/>
              <a:buChar char="●"/>
            </a:pPr>
            <a:r>
              <a:rPr lang="iw" sz="1700"/>
              <a:t>Introduction - Wildfire</a:t>
            </a:r>
            <a:endParaRPr sz="1700"/>
          </a:p>
          <a:p>
            <a:pPr marL="457200" lvl="0" indent="-336550" algn="l" rtl="0">
              <a:lnSpc>
                <a:spcPct val="95000"/>
              </a:lnSpc>
              <a:spcBef>
                <a:spcPts val="0"/>
              </a:spcBef>
              <a:spcAft>
                <a:spcPts val="0"/>
              </a:spcAft>
              <a:buSzPts val="1700"/>
              <a:buChar char="●"/>
            </a:pPr>
            <a:r>
              <a:rPr lang="iw" sz="1700"/>
              <a:t>Motivation</a:t>
            </a:r>
            <a:endParaRPr sz="1700"/>
          </a:p>
          <a:p>
            <a:pPr marL="457200" lvl="0" indent="-336550" algn="l" rtl="0">
              <a:lnSpc>
                <a:spcPct val="95000"/>
              </a:lnSpc>
              <a:spcBef>
                <a:spcPts val="0"/>
              </a:spcBef>
              <a:spcAft>
                <a:spcPts val="0"/>
              </a:spcAft>
              <a:buSzPts val="1700"/>
              <a:buChar char="●"/>
            </a:pPr>
            <a:r>
              <a:rPr lang="iw" sz="1700"/>
              <a:t>YOLOv4</a:t>
            </a:r>
            <a:endParaRPr sz="1700"/>
          </a:p>
          <a:p>
            <a:pPr marL="457200" lvl="0" indent="-336550" algn="l" rtl="0">
              <a:lnSpc>
                <a:spcPct val="95000"/>
              </a:lnSpc>
              <a:spcBef>
                <a:spcPts val="0"/>
              </a:spcBef>
              <a:spcAft>
                <a:spcPts val="0"/>
              </a:spcAft>
              <a:buSzPts val="1700"/>
              <a:buChar char="●"/>
            </a:pPr>
            <a:r>
              <a:rPr lang="iw" sz="1700"/>
              <a:t>Segmentation</a:t>
            </a:r>
            <a:endParaRPr sz="1700"/>
          </a:p>
          <a:p>
            <a:pPr marL="457200" lvl="0" indent="-336550" algn="l" rtl="0">
              <a:lnSpc>
                <a:spcPct val="95000"/>
              </a:lnSpc>
              <a:spcBef>
                <a:spcPts val="0"/>
              </a:spcBef>
              <a:spcAft>
                <a:spcPts val="0"/>
              </a:spcAft>
              <a:buSzPts val="1700"/>
              <a:buChar char="●"/>
            </a:pPr>
            <a:r>
              <a:rPr lang="iw" sz="1700"/>
              <a:t>Attention UNET</a:t>
            </a:r>
            <a:endParaRPr sz="1300"/>
          </a:p>
          <a:p>
            <a:pPr marL="457200" lvl="0" indent="-336550" algn="l" rtl="0">
              <a:lnSpc>
                <a:spcPct val="95000"/>
              </a:lnSpc>
              <a:spcBef>
                <a:spcPts val="0"/>
              </a:spcBef>
              <a:spcAft>
                <a:spcPts val="0"/>
              </a:spcAft>
              <a:buSzPts val="1700"/>
              <a:buChar char="●"/>
            </a:pPr>
            <a:r>
              <a:rPr lang="iw" sz="1700"/>
              <a:t>Proposed approach</a:t>
            </a:r>
            <a:endParaRPr sz="1700"/>
          </a:p>
          <a:p>
            <a:pPr marL="457200" lvl="0" indent="-336550" algn="l" rtl="0">
              <a:lnSpc>
                <a:spcPct val="95000"/>
              </a:lnSpc>
              <a:spcBef>
                <a:spcPts val="0"/>
              </a:spcBef>
              <a:spcAft>
                <a:spcPts val="0"/>
              </a:spcAft>
              <a:buSzPts val="1700"/>
              <a:buChar char="●"/>
            </a:pPr>
            <a:r>
              <a:rPr lang="iw" sz="1700"/>
              <a:t>Challenges </a:t>
            </a:r>
            <a:endParaRPr sz="1700"/>
          </a:p>
          <a:p>
            <a:pPr marL="457200" lvl="0" indent="-336550" algn="l" rtl="0">
              <a:lnSpc>
                <a:spcPct val="95000"/>
              </a:lnSpc>
              <a:spcBef>
                <a:spcPts val="0"/>
              </a:spcBef>
              <a:spcAft>
                <a:spcPts val="0"/>
              </a:spcAft>
              <a:buSzPts val="1700"/>
              <a:buChar char="●"/>
            </a:pPr>
            <a:r>
              <a:rPr lang="iw" sz="1700"/>
              <a:t>Dataset</a:t>
            </a:r>
            <a:endParaRPr sz="1700"/>
          </a:p>
          <a:p>
            <a:pPr marL="457200" lvl="0" indent="-336550" algn="l" rtl="0">
              <a:lnSpc>
                <a:spcPct val="95000"/>
              </a:lnSpc>
              <a:spcBef>
                <a:spcPts val="0"/>
              </a:spcBef>
              <a:spcAft>
                <a:spcPts val="0"/>
              </a:spcAft>
              <a:buSzPts val="1700"/>
              <a:buChar char="●"/>
            </a:pPr>
            <a:r>
              <a:rPr lang="iw" sz="1700"/>
              <a:t>Results</a:t>
            </a:r>
            <a:endParaRPr sz="1700"/>
          </a:p>
          <a:p>
            <a:pPr marL="457200" lvl="0" indent="-336550" algn="l" rtl="0">
              <a:lnSpc>
                <a:spcPct val="95000"/>
              </a:lnSpc>
              <a:spcBef>
                <a:spcPts val="0"/>
              </a:spcBef>
              <a:spcAft>
                <a:spcPts val="0"/>
              </a:spcAft>
              <a:buSzPts val="1700"/>
              <a:buChar char="●"/>
            </a:pPr>
            <a:r>
              <a:rPr lang="iw" sz="1700"/>
              <a:t>Conclusions </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Demo</a:t>
            </a:r>
            <a:endParaRPr/>
          </a:p>
        </p:txBody>
      </p:sp>
      <p:pic>
        <p:nvPicPr>
          <p:cNvPr id="248" name="Google Shape;248;p32" title="‪Atenttion Unet &amp; YOLOv4.ipynb - Colab - Google Chrome‬ 2024-09-18 11-17-37.mp4">
            <a:hlinkClick r:id="rId3"/>
          </p:cNvPr>
          <p:cNvPicPr preferRelativeResize="0"/>
          <p:nvPr/>
        </p:nvPicPr>
        <p:blipFill>
          <a:blip r:embed="rId4">
            <a:alphaModFix/>
          </a:blip>
          <a:stretch>
            <a:fillRect/>
          </a:stretch>
        </p:blipFill>
        <p:spPr>
          <a:xfrm>
            <a:off x="1790550" y="733388"/>
            <a:ext cx="4902300" cy="3676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solidFill>
                  <a:srgbClr val="254789"/>
                </a:solidFill>
                <a:latin typeface="Arial"/>
                <a:ea typeface="Arial"/>
                <a:cs typeface="Arial"/>
                <a:sym typeface="Arial"/>
              </a:rPr>
              <a:t>Conclusions</a:t>
            </a:r>
            <a:endParaRPr/>
          </a:p>
        </p:txBody>
      </p:sp>
      <p:sp>
        <p:nvSpPr>
          <p:cNvPr id="254" name="Google Shape;254;p3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SzPts val="1800"/>
              <a:buChar char="●"/>
            </a:pPr>
            <a:r>
              <a:rPr lang="iw"/>
              <a:t>Exploring new sets of hyperparameters for segmentation of wildfire with high accuracy.</a:t>
            </a:r>
            <a:endParaRPr/>
          </a:p>
          <a:p>
            <a:pPr marL="457200" marR="0" lvl="0" indent="-342900" algn="l" rtl="0">
              <a:lnSpc>
                <a:spcPct val="115000"/>
              </a:lnSpc>
              <a:spcBef>
                <a:spcPts val="0"/>
              </a:spcBef>
              <a:spcAft>
                <a:spcPts val="0"/>
              </a:spcAft>
              <a:buSzPts val="1800"/>
              <a:buChar char="●"/>
            </a:pPr>
            <a:r>
              <a:rPr lang="iw"/>
              <a:t>Using the “Sparse Categorical Cross-Entropy” loss function on a data that is not well balanced could significantly improve the learning.</a:t>
            </a:r>
            <a:endParaRPr/>
          </a:p>
          <a:p>
            <a:pPr marL="457200" marR="0" lvl="0" indent="-342900" algn="l" rtl="0">
              <a:lnSpc>
                <a:spcPct val="115000"/>
              </a:lnSpc>
              <a:spcBef>
                <a:spcPts val="0"/>
              </a:spcBef>
              <a:spcAft>
                <a:spcPts val="0"/>
              </a:spcAft>
              <a:buSzPts val="1800"/>
              <a:buChar char="●"/>
            </a:pPr>
            <a:r>
              <a:rPr lang="iw"/>
              <a:t>The quality of ground truth masks significantly impacts segmentation accuracy, imprecise masks can lead to model confusion and reduced performance.</a:t>
            </a:r>
            <a:endParaRPr/>
          </a:p>
          <a:p>
            <a:pPr marL="457200" marR="0" lvl="0" indent="0" algn="l" rtl="0">
              <a:lnSpc>
                <a:spcPct val="115000"/>
              </a:lnSpc>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1088500" y="1163450"/>
            <a:ext cx="4062900" cy="37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w" sz="9200"/>
              <a:t>Thank </a:t>
            </a:r>
            <a:endParaRPr sz="9200"/>
          </a:p>
          <a:p>
            <a:pPr marL="0" lvl="0" indent="0" algn="l" rtl="0">
              <a:spcBef>
                <a:spcPts val="0"/>
              </a:spcBef>
              <a:spcAft>
                <a:spcPts val="0"/>
              </a:spcAft>
              <a:buNone/>
            </a:pPr>
            <a:r>
              <a:rPr lang="iw" sz="9200"/>
              <a:t>  You</a:t>
            </a:r>
            <a:endParaRPr sz="9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Introduction - Wildfire</a:t>
            </a:r>
            <a:endParaRPr/>
          </a:p>
        </p:txBody>
      </p:sp>
      <p:sp>
        <p:nvSpPr>
          <p:cNvPr id="101" name="Google Shape;101;p1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SzPts val="1800"/>
              <a:buChar char="●"/>
            </a:pPr>
            <a:r>
              <a:rPr lang="iw"/>
              <a:t>Wildfires devastate communities, farmlands, and animal habitats worldwide.</a:t>
            </a:r>
            <a:endParaRPr/>
          </a:p>
          <a:p>
            <a:pPr marL="457200" lvl="0" indent="-342900" algn="l" rtl="0">
              <a:spcBef>
                <a:spcPts val="0"/>
              </a:spcBef>
              <a:spcAft>
                <a:spcPts val="0"/>
              </a:spcAft>
              <a:buSzPts val="1800"/>
              <a:buChar char="●"/>
            </a:pPr>
            <a:r>
              <a:rPr lang="iw"/>
              <a:t>Increased frequency attributed to global warming rising temperatures.</a:t>
            </a:r>
            <a:endParaRPr sz="1200">
              <a:solidFill>
                <a:srgbClr val="0D0D0D"/>
              </a:solidFill>
              <a:highlight>
                <a:srgbClr val="FFFFFF"/>
              </a:highlight>
            </a:endParaRPr>
          </a:p>
          <a:p>
            <a:pPr marL="457200" marR="0" lvl="0" indent="-342900" algn="l" rtl="0">
              <a:lnSpc>
                <a:spcPct val="115000"/>
              </a:lnSpc>
              <a:spcBef>
                <a:spcPts val="0"/>
              </a:spcBef>
              <a:spcAft>
                <a:spcPts val="0"/>
              </a:spcAft>
              <a:buSzPts val="1800"/>
              <a:buChar char="●"/>
            </a:pPr>
            <a:r>
              <a:rPr lang="iw"/>
              <a:t>current solutions:</a:t>
            </a:r>
            <a:endParaRPr/>
          </a:p>
          <a:p>
            <a:pPr marL="914400" marR="0" lvl="0" indent="-342900" algn="l" rtl="0">
              <a:lnSpc>
                <a:spcPct val="115000"/>
              </a:lnSpc>
              <a:spcBef>
                <a:spcPts val="0"/>
              </a:spcBef>
              <a:spcAft>
                <a:spcPts val="0"/>
              </a:spcAft>
              <a:buSzPts val="1800"/>
              <a:buAutoNum type="arabicPeriod"/>
            </a:pPr>
            <a:r>
              <a:rPr lang="iw"/>
              <a:t>Sensor and Long-Range Camera Systems</a:t>
            </a:r>
            <a:endParaRPr/>
          </a:p>
          <a:p>
            <a:pPr marL="914400" marR="0" lvl="0" indent="-342900" algn="l" rtl="0">
              <a:lnSpc>
                <a:spcPct val="115000"/>
              </a:lnSpc>
              <a:spcBef>
                <a:spcPts val="0"/>
              </a:spcBef>
              <a:spcAft>
                <a:spcPts val="0"/>
              </a:spcAft>
              <a:buSzPts val="1800"/>
              <a:buAutoNum type="arabicPeriod"/>
            </a:pPr>
            <a:r>
              <a:rPr lang="iw"/>
              <a:t>Ground-Based Sensor Systems</a:t>
            </a:r>
            <a:endParaRPr/>
          </a:p>
          <a:p>
            <a:pPr marL="914400" marR="0" lvl="0" indent="-342900" algn="l" rtl="0">
              <a:lnSpc>
                <a:spcPct val="115000"/>
              </a:lnSpc>
              <a:spcBef>
                <a:spcPts val="0"/>
              </a:spcBef>
              <a:spcAft>
                <a:spcPts val="0"/>
              </a:spcAft>
              <a:buSzPts val="1800"/>
              <a:buAutoNum type="arabicPeriod"/>
            </a:pPr>
            <a:r>
              <a:rPr lang="iw"/>
              <a:t>Sound-Based Technologies</a:t>
            </a:r>
            <a:endParaRPr/>
          </a:p>
          <a:p>
            <a:pPr marL="914400" marR="0" lvl="0" indent="-342900" algn="l" rtl="0">
              <a:lnSpc>
                <a:spcPct val="115000"/>
              </a:lnSpc>
              <a:spcBef>
                <a:spcPts val="0"/>
              </a:spcBef>
              <a:spcAft>
                <a:spcPts val="0"/>
              </a:spcAft>
              <a:buSzPts val="1800"/>
              <a:buAutoNum type="arabicPeriod"/>
            </a:pPr>
            <a:r>
              <a:rPr lang="iw"/>
              <a:t>Floating Devices (Balloons or Spheres)</a:t>
            </a:r>
            <a:endParaRPr/>
          </a:p>
        </p:txBody>
      </p:sp>
      <p:pic>
        <p:nvPicPr>
          <p:cNvPr id="102" name="Google Shape;102;p15"/>
          <p:cNvPicPr preferRelativeResize="0"/>
          <p:nvPr/>
        </p:nvPicPr>
        <p:blipFill>
          <a:blip r:embed="rId3">
            <a:alphaModFix/>
          </a:blip>
          <a:stretch>
            <a:fillRect/>
          </a:stretch>
        </p:blipFill>
        <p:spPr>
          <a:xfrm>
            <a:off x="6091400" y="2743575"/>
            <a:ext cx="2702075" cy="182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1451550" y="1331072"/>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None/>
            </a:pPr>
            <a:r>
              <a:rPr lang="iw" sz="3500"/>
              <a:t>"Early wildfire detection:</a:t>
            </a:r>
            <a:endParaRPr sz="3500"/>
          </a:p>
          <a:p>
            <a:pPr marL="0" marR="0" lvl="0" indent="0" algn="l" rtl="0">
              <a:lnSpc>
                <a:spcPct val="100000"/>
              </a:lnSpc>
              <a:spcBef>
                <a:spcPts val="0"/>
              </a:spcBef>
              <a:spcAft>
                <a:spcPts val="0"/>
              </a:spcAft>
              <a:buNone/>
            </a:pPr>
            <a:r>
              <a:rPr lang="iw" sz="3500"/>
              <a:t>                essential protection."</a:t>
            </a:r>
            <a:endParaRPr sz="3500"/>
          </a:p>
          <a:p>
            <a:pPr marL="0" lvl="0" indent="0" algn="l" rtl="0">
              <a:spcBef>
                <a:spcPts val="0"/>
              </a:spcBef>
              <a:spcAft>
                <a:spcPts val="0"/>
              </a:spcAft>
              <a:buNone/>
            </a:pPr>
            <a:endParaRPr/>
          </a:p>
        </p:txBody>
      </p:sp>
      <p:pic>
        <p:nvPicPr>
          <p:cNvPr id="108" name="Google Shape;108;p16"/>
          <p:cNvPicPr preferRelativeResize="0"/>
          <p:nvPr/>
        </p:nvPicPr>
        <p:blipFill>
          <a:blip r:embed="rId3">
            <a:alphaModFix/>
          </a:blip>
          <a:stretch>
            <a:fillRect/>
          </a:stretch>
        </p:blipFill>
        <p:spPr>
          <a:xfrm>
            <a:off x="713300" y="3207047"/>
            <a:ext cx="942975" cy="895350"/>
          </a:xfrm>
          <a:prstGeom prst="rect">
            <a:avLst/>
          </a:prstGeom>
          <a:noFill/>
          <a:ln>
            <a:noFill/>
          </a:ln>
        </p:spPr>
      </p:pic>
      <p:pic>
        <p:nvPicPr>
          <p:cNvPr id="109" name="Google Shape;109;p16"/>
          <p:cNvPicPr preferRelativeResize="0"/>
          <p:nvPr/>
        </p:nvPicPr>
        <p:blipFill>
          <a:blip r:embed="rId4">
            <a:alphaModFix/>
          </a:blip>
          <a:stretch>
            <a:fillRect/>
          </a:stretch>
        </p:blipFill>
        <p:spPr>
          <a:xfrm>
            <a:off x="3339000" y="3207047"/>
            <a:ext cx="952500" cy="895350"/>
          </a:xfrm>
          <a:prstGeom prst="rect">
            <a:avLst/>
          </a:prstGeom>
          <a:noFill/>
          <a:ln>
            <a:noFill/>
          </a:ln>
        </p:spPr>
      </p:pic>
      <p:pic>
        <p:nvPicPr>
          <p:cNvPr id="110" name="Google Shape;110;p16"/>
          <p:cNvPicPr preferRelativeResize="0"/>
          <p:nvPr/>
        </p:nvPicPr>
        <p:blipFill>
          <a:blip r:embed="rId5">
            <a:alphaModFix/>
          </a:blip>
          <a:stretch>
            <a:fillRect/>
          </a:stretch>
        </p:blipFill>
        <p:spPr>
          <a:xfrm>
            <a:off x="5743550" y="3221335"/>
            <a:ext cx="952500" cy="866775"/>
          </a:xfrm>
          <a:prstGeom prst="rect">
            <a:avLst/>
          </a:prstGeom>
          <a:noFill/>
          <a:ln>
            <a:noFill/>
          </a:ln>
        </p:spPr>
      </p:pic>
      <p:sp>
        <p:nvSpPr>
          <p:cNvPr id="111" name="Google Shape;111;p16"/>
          <p:cNvSpPr txBox="1">
            <a:spLocks noGrp="1"/>
          </p:cNvSpPr>
          <p:nvPr>
            <p:ph type="title"/>
          </p:nvPr>
        </p:nvSpPr>
        <p:spPr>
          <a:xfrm>
            <a:off x="613350" y="25689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None/>
            </a:pPr>
            <a:r>
              <a:rPr lang="iw"/>
              <a:t>Motivation</a:t>
            </a:r>
            <a:endParaRPr/>
          </a:p>
          <a:p>
            <a:pPr marL="0" lvl="0" indent="0" algn="l" rtl="0">
              <a:spcBef>
                <a:spcPts val="0"/>
              </a:spcBef>
              <a:spcAft>
                <a:spcPts val="0"/>
              </a:spcAft>
              <a:buNone/>
            </a:pPr>
            <a:endParaRPr/>
          </a:p>
        </p:txBody>
      </p:sp>
      <p:cxnSp>
        <p:nvCxnSpPr>
          <p:cNvPr id="112" name="Google Shape;112;p16"/>
          <p:cNvCxnSpPr>
            <a:stCxn id="108" idx="3"/>
            <a:endCxn id="109" idx="1"/>
          </p:cNvCxnSpPr>
          <p:nvPr/>
        </p:nvCxnSpPr>
        <p:spPr>
          <a:xfrm>
            <a:off x="1656275" y="3654722"/>
            <a:ext cx="1682700" cy="0"/>
          </a:xfrm>
          <a:prstGeom prst="straightConnector1">
            <a:avLst/>
          </a:prstGeom>
          <a:noFill/>
          <a:ln w="9525" cap="flat" cmpd="sng">
            <a:solidFill>
              <a:srgbClr val="FF9900"/>
            </a:solidFill>
            <a:prstDash val="solid"/>
            <a:round/>
            <a:headEnd type="none" w="med" len="med"/>
            <a:tailEnd type="triangle" w="med" len="med"/>
          </a:ln>
        </p:spPr>
      </p:cxnSp>
      <p:cxnSp>
        <p:nvCxnSpPr>
          <p:cNvPr id="113" name="Google Shape;113;p16"/>
          <p:cNvCxnSpPr>
            <a:stCxn id="109" idx="3"/>
            <a:endCxn id="110" idx="1"/>
          </p:cNvCxnSpPr>
          <p:nvPr/>
        </p:nvCxnSpPr>
        <p:spPr>
          <a:xfrm>
            <a:off x="4291500" y="3654722"/>
            <a:ext cx="1452000" cy="0"/>
          </a:xfrm>
          <a:prstGeom prst="straightConnector1">
            <a:avLst/>
          </a:prstGeom>
          <a:noFill/>
          <a:ln w="9525" cap="flat" cmpd="sng">
            <a:solidFill>
              <a:srgbClr val="FF9900"/>
            </a:solidFill>
            <a:prstDash val="solid"/>
            <a:round/>
            <a:headEnd type="none" w="med" len="med"/>
            <a:tailEnd type="triangle" w="med" len="med"/>
          </a:ln>
        </p:spPr>
      </p:cxnSp>
      <p:pic>
        <p:nvPicPr>
          <p:cNvPr id="114" name="Google Shape;114;p16"/>
          <p:cNvPicPr preferRelativeResize="0"/>
          <p:nvPr/>
        </p:nvPicPr>
        <p:blipFill>
          <a:blip r:embed="rId6">
            <a:alphaModFix/>
          </a:blip>
          <a:stretch>
            <a:fillRect/>
          </a:stretch>
        </p:blipFill>
        <p:spPr>
          <a:xfrm>
            <a:off x="7873994" y="3221325"/>
            <a:ext cx="1193806" cy="895350"/>
          </a:xfrm>
          <a:prstGeom prst="rect">
            <a:avLst/>
          </a:prstGeom>
          <a:noFill/>
          <a:ln>
            <a:noFill/>
          </a:ln>
        </p:spPr>
      </p:pic>
      <p:cxnSp>
        <p:nvCxnSpPr>
          <p:cNvPr id="115" name="Google Shape;115;p16"/>
          <p:cNvCxnSpPr>
            <a:stCxn id="110" idx="3"/>
            <a:endCxn id="114" idx="1"/>
          </p:cNvCxnSpPr>
          <p:nvPr/>
        </p:nvCxnSpPr>
        <p:spPr>
          <a:xfrm>
            <a:off x="6696050" y="3654722"/>
            <a:ext cx="1177800" cy="14400"/>
          </a:xfrm>
          <a:prstGeom prst="straightConnector1">
            <a:avLst/>
          </a:prstGeom>
          <a:noFill/>
          <a:ln w="9525" cap="flat" cmpd="sng">
            <a:solidFill>
              <a:srgbClr val="FF9900"/>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YOLO</a:t>
            </a:r>
            <a:endParaRPr/>
          </a:p>
        </p:txBody>
      </p:sp>
      <p:pic>
        <p:nvPicPr>
          <p:cNvPr id="121" name="Google Shape;121;p17"/>
          <p:cNvPicPr preferRelativeResize="0"/>
          <p:nvPr/>
        </p:nvPicPr>
        <p:blipFill>
          <a:blip r:embed="rId3">
            <a:alphaModFix/>
          </a:blip>
          <a:stretch>
            <a:fillRect/>
          </a:stretch>
        </p:blipFill>
        <p:spPr>
          <a:xfrm>
            <a:off x="141800" y="2491000"/>
            <a:ext cx="3964550" cy="2227049"/>
          </a:xfrm>
          <a:prstGeom prst="rect">
            <a:avLst/>
          </a:prstGeom>
          <a:noFill/>
          <a:ln>
            <a:noFill/>
          </a:ln>
        </p:spPr>
      </p:pic>
      <p:pic>
        <p:nvPicPr>
          <p:cNvPr id="122" name="Google Shape;122;p17"/>
          <p:cNvPicPr preferRelativeResize="0"/>
          <p:nvPr/>
        </p:nvPicPr>
        <p:blipFill>
          <a:blip r:embed="rId4">
            <a:alphaModFix/>
          </a:blip>
          <a:stretch>
            <a:fillRect/>
          </a:stretch>
        </p:blipFill>
        <p:spPr>
          <a:xfrm>
            <a:off x="4486550" y="2491000"/>
            <a:ext cx="3985801" cy="2227050"/>
          </a:xfrm>
          <a:prstGeom prst="rect">
            <a:avLst/>
          </a:prstGeom>
          <a:noFill/>
          <a:ln>
            <a:noFill/>
          </a:ln>
        </p:spPr>
      </p:pic>
      <p:sp>
        <p:nvSpPr>
          <p:cNvPr id="123" name="Google Shape;123;p17"/>
          <p:cNvSpPr txBox="1">
            <a:spLocks noGrp="1"/>
          </p:cNvSpPr>
          <p:nvPr>
            <p:ph type="body" idx="1"/>
          </p:nvPr>
        </p:nvSpPr>
        <p:spPr>
          <a:xfrm>
            <a:off x="311700" y="1048900"/>
            <a:ext cx="9054600" cy="25812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iw"/>
              <a:t>YOLO (You Only Look Once) is an object detection deep learning model , initially developed by Joseph Redmon and Ali Farhadi in 2015.</a:t>
            </a:r>
            <a:endParaRPr/>
          </a:p>
          <a:p>
            <a:pPr marL="457200" marR="0" lvl="0" indent="-342900" algn="l" rtl="0">
              <a:lnSpc>
                <a:spcPct val="115000"/>
              </a:lnSpc>
              <a:spcBef>
                <a:spcPts val="0"/>
              </a:spcBef>
              <a:spcAft>
                <a:spcPts val="0"/>
              </a:spcAft>
              <a:buSzPts val="1800"/>
              <a:buChar char="●"/>
            </a:pPr>
            <a:r>
              <a:rPr lang="iw"/>
              <a:t>Since its inception, there have been eight different versions, with the latest being YOLO V8 released in 2023</a:t>
            </a:r>
            <a:endParaRPr/>
          </a:p>
          <a:p>
            <a:pPr marL="45720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How YOLO works?</a:t>
            </a:r>
            <a:endParaRPr sz="2400">
              <a:solidFill>
                <a:schemeClr val="lt1"/>
              </a:solidFill>
              <a:latin typeface="Montserrat"/>
              <a:ea typeface="Montserrat"/>
              <a:cs typeface="Montserrat"/>
              <a:sym typeface="Montserrat"/>
            </a:endParaRPr>
          </a:p>
          <a:p>
            <a:pPr marL="0" lvl="0" indent="0" algn="l" rtl="0">
              <a:spcBef>
                <a:spcPts val="0"/>
              </a:spcBef>
              <a:spcAft>
                <a:spcPts val="0"/>
              </a:spcAft>
              <a:buNone/>
            </a:pPr>
            <a:endParaRPr/>
          </a:p>
        </p:txBody>
      </p:sp>
      <p:pic>
        <p:nvPicPr>
          <p:cNvPr id="129" name="Google Shape;129;p18"/>
          <p:cNvPicPr preferRelativeResize="0"/>
          <p:nvPr/>
        </p:nvPicPr>
        <p:blipFill>
          <a:blip r:embed="rId3">
            <a:alphaModFix/>
          </a:blip>
          <a:stretch>
            <a:fillRect/>
          </a:stretch>
        </p:blipFill>
        <p:spPr>
          <a:xfrm>
            <a:off x="2137385" y="1491695"/>
            <a:ext cx="2013624" cy="3041241"/>
          </a:xfrm>
          <a:prstGeom prst="rect">
            <a:avLst/>
          </a:prstGeom>
          <a:noFill/>
          <a:ln>
            <a:noFill/>
          </a:ln>
        </p:spPr>
      </p:pic>
      <p:cxnSp>
        <p:nvCxnSpPr>
          <p:cNvPr id="130" name="Google Shape;130;p18"/>
          <p:cNvCxnSpPr/>
          <p:nvPr/>
        </p:nvCxnSpPr>
        <p:spPr>
          <a:xfrm rot="10800000">
            <a:off x="1795049" y="1697378"/>
            <a:ext cx="397800" cy="164400"/>
          </a:xfrm>
          <a:prstGeom prst="straightConnector1">
            <a:avLst/>
          </a:prstGeom>
          <a:noFill/>
          <a:ln w="9525" cap="flat" cmpd="sng">
            <a:solidFill>
              <a:srgbClr val="FF9900"/>
            </a:solidFill>
            <a:prstDash val="solid"/>
            <a:round/>
            <a:headEnd type="none" w="med" len="med"/>
            <a:tailEnd type="triangle" w="med" len="med"/>
          </a:ln>
        </p:spPr>
      </p:cxnSp>
      <p:pic>
        <p:nvPicPr>
          <p:cNvPr id="131" name="Google Shape;131;p18"/>
          <p:cNvPicPr preferRelativeResize="0"/>
          <p:nvPr/>
        </p:nvPicPr>
        <p:blipFill>
          <a:blip r:embed="rId4">
            <a:alphaModFix/>
          </a:blip>
          <a:stretch>
            <a:fillRect/>
          </a:stretch>
        </p:blipFill>
        <p:spPr>
          <a:xfrm>
            <a:off x="1298343" y="1428941"/>
            <a:ext cx="496851" cy="750129"/>
          </a:xfrm>
          <a:prstGeom prst="rect">
            <a:avLst/>
          </a:prstGeom>
          <a:noFill/>
          <a:ln>
            <a:noFill/>
          </a:ln>
        </p:spPr>
      </p:pic>
      <p:pic>
        <p:nvPicPr>
          <p:cNvPr id="132" name="Google Shape;132;p18"/>
          <p:cNvPicPr preferRelativeResize="0"/>
          <p:nvPr/>
        </p:nvPicPr>
        <p:blipFill>
          <a:blip r:embed="rId5">
            <a:alphaModFix/>
          </a:blip>
          <a:stretch>
            <a:fillRect/>
          </a:stretch>
        </p:blipFill>
        <p:spPr>
          <a:xfrm>
            <a:off x="847491" y="1100675"/>
            <a:ext cx="278881" cy="1640076"/>
          </a:xfrm>
          <a:prstGeom prst="rect">
            <a:avLst/>
          </a:prstGeom>
          <a:noFill/>
          <a:ln>
            <a:noFill/>
          </a:ln>
        </p:spPr>
      </p:pic>
      <p:cxnSp>
        <p:nvCxnSpPr>
          <p:cNvPr id="133" name="Google Shape;133;p18"/>
          <p:cNvCxnSpPr/>
          <p:nvPr/>
        </p:nvCxnSpPr>
        <p:spPr>
          <a:xfrm flipH="1">
            <a:off x="1504737" y="2479830"/>
            <a:ext cx="1245600" cy="1100100"/>
          </a:xfrm>
          <a:prstGeom prst="straightConnector1">
            <a:avLst/>
          </a:prstGeom>
          <a:noFill/>
          <a:ln w="9525" cap="flat" cmpd="sng">
            <a:solidFill>
              <a:srgbClr val="FF9900"/>
            </a:solidFill>
            <a:prstDash val="solid"/>
            <a:round/>
            <a:headEnd type="none" w="med" len="med"/>
            <a:tailEnd type="triangle" w="med" len="med"/>
          </a:ln>
        </p:spPr>
      </p:cxnSp>
      <p:pic>
        <p:nvPicPr>
          <p:cNvPr id="134" name="Google Shape;134;p18"/>
          <p:cNvPicPr preferRelativeResize="0"/>
          <p:nvPr/>
        </p:nvPicPr>
        <p:blipFill>
          <a:blip r:embed="rId6">
            <a:alphaModFix/>
          </a:blip>
          <a:stretch>
            <a:fillRect/>
          </a:stretch>
        </p:blipFill>
        <p:spPr>
          <a:xfrm>
            <a:off x="777752" y="3191314"/>
            <a:ext cx="727065" cy="1166062"/>
          </a:xfrm>
          <a:prstGeom prst="rect">
            <a:avLst/>
          </a:prstGeom>
          <a:noFill/>
          <a:ln>
            <a:noFill/>
          </a:ln>
        </p:spPr>
      </p:pic>
      <p:pic>
        <p:nvPicPr>
          <p:cNvPr id="135" name="Google Shape;135;p18"/>
          <p:cNvPicPr preferRelativeResize="0"/>
          <p:nvPr/>
        </p:nvPicPr>
        <p:blipFill>
          <a:blip r:embed="rId7">
            <a:alphaModFix/>
          </a:blip>
          <a:stretch>
            <a:fillRect/>
          </a:stretch>
        </p:blipFill>
        <p:spPr>
          <a:xfrm>
            <a:off x="311700" y="2807366"/>
            <a:ext cx="339518" cy="1933960"/>
          </a:xfrm>
          <a:prstGeom prst="rect">
            <a:avLst/>
          </a:prstGeom>
          <a:noFill/>
          <a:ln>
            <a:noFill/>
          </a:ln>
        </p:spPr>
      </p:pic>
      <p:cxnSp>
        <p:nvCxnSpPr>
          <p:cNvPr id="136" name="Google Shape;136;p18"/>
          <p:cNvCxnSpPr/>
          <p:nvPr/>
        </p:nvCxnSpPr>
        <p:spPr>
          <a:xfrm>
            <a:off x="3561341" y="3306590"/>
            <a:ext cx="1077000" cy="416100"/>
          </a:xfrm>
          <a:prstGeom prst="straightConnector1">
            <a:avLst/>
          </a:prstGeom>
          <a:noFill/>
          <a:ln w="9525" cap="flat" cmpd="sng">
            <a:solidFill>
              <a:srgbClr val="FF9900"/>
            </a:solidFill>
            <a:prstDash val="solid"/>
            <a:round/>
            <a:headEnd type="none" w="med" len="med"/>
            <a:tailEnd type="triangle" w="med" len="med"/>
          </a:ln>
        </p:spPr>
      </p:cxnSp>
      <p:pic>
        <p:nvPicPr>
          <p:cNvPr id="137" name="Google Shape;137;p18"/>
          <p:cNvPicPr preferRelativeResize="0"/>
          <p:nvPr/>
        </p:nvPicPr>
        <p:blipFill>
          <a:blip r:embed="rId8">
            <a:alphaModFix/>
          </a:blip>
          <a:stretch>
            <a:fillRect/>
          </a:stretch>
        </p:blipFill>
        <p:spPr>
          <a:xfrm>
            <a:off x="4638252" y="3306590"/>
            <a:ext cx="764481" cy="1197275"/>
          </a:xfrm>
          <a:prstGeom prst="rect">
            <a:avLst/>
          </a:prstGeom>
          <a:noFill/>
          <a:ln>
            <a:noFill/>
          </a:ln>
        </p:spPr>
      </p:pic>
      <p:pic>
        <p:nvPicPr>
          <p:cNvPr id="138" name="Google Shape;138;p18"/>
          <p:cNvPicPr preferRelativeResize="0"/>
          <p:nvPr/>
        </p:nvPicPr>
        <p:blipFill>
          <a:blip r:embed="rId9">
            <a:alphaModFix/>
          </a:blip>
          <a:stretch>
            <a:fillRect/>
          </a:stretch>
        </p:blipFill>
        <p:spPr>
          <a:xfrm>
            <a:off x="5523657" y="2858495"/>
            <a:ext cx="339518" cy="1831706"/>
          </a:xfrm>
          <a:prstGeom prst="rect">
            <a:avLst/>
          </a:prstGeom>
          <a:noFill/>
          <a:ln>
            <a:noFill/>
          </a:ln>
        </p:spPr>
      </p:pic>
      <p:pic>
        <p:nvPicPr>
          <p:cNvPr id="139" name="Google Shape;139;p18"/>
          <p:cNvPicPr preferRelativeResize="0"/>
          <p:nvPr/>
        </p:nvPicPr>
        <p:blipFill>
          <a:blip r:embed="rId10">
            <a:alphaModFix/>
          </a:blip>
          <a:stretch>
            <a:fillRect/>
          </a:stretch>
        </p:blipFill>
        <p:spPr>
          <a:xfrm>
            <a:off x="5799700" y="237625"/>
            <a:ext cx="3239575" cy="1555000"/>
          </a:xfrm>
          <a:prstGeom prst="rect">
            <a:avLst/>
          </a:prstGeom>
          <a:noFill/>
          <a:ln>
            <a:noFill/>
          </a:ln>
        </p:spPr>
      </p:pic>
      <p:pic>
        <p:nvPicPr>
          <p:cNvPr id="140" name="Google Shape;140;p18"/>
          <p:cNvPicPr preferRelativeResize="0"/>
          <p:nvPr/>
        </p:nvPicPr>
        <p:blipFill>
          <a:blip r:embed="rId11">
            <a:alphaModFix/>
          </a:blip>
          <a:stretch>
            <a:fillRect/>
          </a:stretch>
        </p:blipFill>
        <p:spPr>
          <a:xfrm>
            <a:off x="6479400" y="1861787"/>
            <a:ext cx="2472774" cy="27414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YOLOv4</a:t>
            </a:r>
            <a:endParaRPr/>
          </a:p>
        </p:txBody>
      </p:sp>
      <p:sp>
        <p:nvSpPr>
          <p:cNvPr id="146" name="Google Shape;146;p19"/>
          <p:cNvSpPr/>
          <p:nvPr/>
        </p:nvSpPr>
        <p:spPr>
          <a:xfrm>
            <a:off x="5710800" y="305600"/>
            <a:ext cx="3176400" cy="609900"/>
          </a:xfrm>
          <a:prstGeom prst="rect">
            <a:avLst/>
          </a:prstGeom>
          <a:solidFill>
            <a:srgbClr val="66666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iw" sz="1600">
                <a:solidFill>
                  <a:srgbClr val="FFFFFF"/>
                </a:solidFill>
                <a:latin typeface="Lato"/>
                <a:ea typeface="Lato"/>
                <a:cs typeface="Lato"/>
                <a:sym typeface="Lato"/>
              </a:rPr>
              <a:t>Input</a:t>
            </a:r>
            <a:endParaRPr>
              <a:latin typeface="Lato"/>
              <a:ea typeface="Lato"/>
              <a:cs typeface="Lato"/>
              <a:sym typeface="Lato"/>
            </a:endParaRPr>
          </a:p>
        </p:txBody>
      </p:sp>
      <p:sp>
        <p:nvSpPr>
          <p:cNvPr id="147" name="Google Shape;147;p19"/>
          <p:cNvSpPr/>
          <p:nvPr/>
        </p:nvSpPr>
        <p:spPr>
          <a:xfrm>
            <a:off x="5710800" y="1153325"/>
            <a:ext cx="3176400" cy="609900"/>
          </a:xfrm>
          <a:prstGeom prst="rect">
            <a:avLst/>
          </a:prstGeom>
          <a:solidFill>
            <a:srgbClr val="66666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iw" sz="1600">
                <a:solidFill>
                  <a:srgbClr val="FFFFFF"/>
                </a:solidFill>
                <a:latin typeface="Lato"/>
                <a:ea typeface="Lato"/>
                <a:cs typeface="Lato"/>
                <a:sym typeface="Lato"/>
              </a:rPr>
              <a:t>Backbone - CSPDarkNet53</a:t>
            </a:r>
            <a:endParaRPr sz="1600">
              <a:solidFill>
                <a:srgbClr val="FFFFFF"/>
              </a:solidFill>
              <a:latin typeface="Lato"/>
              <a:ea typeface="Lato"/>
              <a:cs typeface="Lato"/>
              <a:sym typeface="Lato"/>
            </a:endParaRPr>
          </a:p>
        </p:txBody>
      </p:sp>
      <p:sp>
        <p:nvSpPr>
          <p:cNvPr id="148" name="Google Shape;148;p19"/>
          <p:cNvSpPr/>
          <p:nvPr/>
        </p:nvSpPr>
        <p:spPr>
          <a:xfrm>
            <a:off x="5710800" y="2410625"/>
            <a:ext cx="3176400" cy="609900"/>
          </a:xfrm>
          <a:prstGeom prst="rect">
            <a:avLst/>
          </a:prstGeom>
          <a:solidFill>
            <a:srgbClr val="66666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iw" sz="1600">
                <a:solidFill>
                  <a:srgbClr val="FFFFFF"/>
                </a:solidFill>
                <a:latin typeface="Lato"/>
                <a:ea typeface="Lato"/>
                <a:cs typeface="Lato"/>
                <a:sym typeface="Lato"/>
              </a:rPr>
              <a:t>Neck</a:t>
            </a:r>
            <a:endParaRPr sz="1600">
              <a:solidFill>
                <a:srgbClr val="FFFFFF"/>
              </a:solidFill>
              <a:latin typeface="Lato"/>
              <a:ea typeface="Lato"/>
              <a:cs typeface="Lato"/>
              <a:sym typeface="Lato"/>
            </a:endParaRPr>
          </a:p>
        </p:txBody>
      </p:sp>
      <p:sp>
        <p:nvSpPr>
          <p:cNvPr id="149" name="Google Shape;149;p19"/>
          <p:cNvSpPr/>
          <p:nvPr/>
        </p:nvSpPr>
        <p:spPr>
          <a:xfrm>
            <a:off x="5710800" y="3591725"/>
            <a:ext cx="3176400" cy="609900"/>
          </a:xfrm>
          <a:prstGeom prst="rect">
            <a:avLst/>
          </a:prstGeom>
          <a:solidFill>
            <a:srgbClr val="66666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iw" sz="1600">
                <a:solidFill>
                  <a:srgbClr val="FFFFFF"/>
                </a:solidFill>
                <a:latin typeface="Lato"/>
                <a:ea typeface="Lato"/>
                <a:cs typeface="Lato"/>
                <a:sym typeface="Lato"/>
              </a:rPr>
              <a:t>Head - YOLO </a:t>
            </a:r>
            <a:endParaRPr sz="1600">
              <a:solidFill>
                <a:srgbClr val="FFFFFF"/>
              </a:solidFill>
              <a:latin typeface="Lato"/>
              <a:ea typeface="Lato"/>
              <a:cs typeface="Lato"/>
              <a:sym typeface="Lato"/>
            </a:endParaRPr>
          </a:p>
        </p:txBody>
      </p:sp>
      <p:cxnSp>
        <p:nvCxnSpPr>
          <p:cNvPr id="150" name="Google Shape;150;p19"/>
          <p:cNvCxnSpPr/>
          <p:nvPr/>
        </p:nvCxnSpPr>
        <p:spPr>
          <a:xfrm>
            <a:off x="7299000" y="915500"/>
            <a:ext cx="0" cy="237900"/>
          </a:xfrm>
          <a:prstGeom prst="straightConnector1">
            <a:avLst/>
          </a:prstGeom>
          <a:noFill/>
          <a:ln w="9525" cap="flat" cmpd="sng">
            <a:solidFill>
              <a:srgbClr val="000000"/>
            </a:solidFill>
            <a:prstDash val="solid"/>
            <a:round/>
            <a:headEnd type="none" w="med" len="med"/>
            <a:tailEnd type="triangle" w="med" len="med"/>
          </a:ln>
        </p:spPr>
      </p:cxnSp>
      <p:cxnSp>
        <p:nvCxnSpPr>
          <p:cNvPr id="151" name="Google Shape;151;p19"/>
          <p:cNvCxnSpPr>
            <a:endCxn id="148" idx="0"/>
          </p:cNvCxnSpPr>
          <p:nvPr/>
        </p:nvCxnSpPr>
        <p:spPr>
          <a:xfrm>
            <a:off x="7299000" y="2058425"/>
            <a:ext cx="0" cy="352200"/>
          </a:xfrm>
          <a:prstGeom prst="straightConnector1">
            <a:avLst/>
          </a:prstGeom>
          <a:noFill/>
          <a:ln w="9525" cap="flat" cmpd="sng">
            <a:solidFill>
              <a:srgbClr val="0D0D0D"/>
            </a:solidFill>
            <a:prstDash val="solid"/>
            <a:round/>
            <a:headEnd type="none" w="med" len="med"/>
            <a:tailEnd type="triangle" w="med" len="med"/>
          </a:ln>
        </p:spPr>
      </p:cxnSp>
      <p:cxnSp>
        <p:nvCxnSpPr>
          <p:cNvPr id="152" name="Google Shape;152;p19"/>
          <p:cNvCxnSpPr>
            <a:endCxn id="149" idx="0"/>
          </p:cNvCxnSpPr>
          <p:nvPr/>
        </p:nvCxnSpPr>
        <p:spPr>
          <a:xfrm>
            <a:off x="7299000" y="3277625"/>
            <a:ext cx="0" cy="314100"/>
          </a:xfrm>
          <a:prstGeom prst="straightConnector1">
            <a:avLst/>
          </a:prstGeom>
          <a:noFill/>
          <a:ln w="9525" cap="flat" cmpd="sng">
            <a:solidFill>
              <a:srgbClr val="0D0D0D"/>
            </a:solidFill>
            <a:prstDash val="solid"/>
            <a:round/>
            <a:headEnd type="none" w="med" len="med"/>
            <a:tailEnd type="triangle" w="med" len="med"/>
          </a:ln>
        </p:spPr>
      </p:cxnSp>
      <p:sp>
        <p:nvSpPr>
          <p:cNvPr id="153" name="Google Shape;153;p19"/>
          <p:cNvSpPr txBox="1"/>
          <p:nvPr/>
        </p:nvSpPr>
        <p:spPr>
          <a:xfrm>
            <a:off x="5443021" y="2001425"/>
            <a:ext cx="4595700" cy="408300"/>
          </a:xfrm>
          <a:prstGeom prst="rect">
            <a:avLst/>
          </a:prstGeom>
          <a:noFill/>
          <a:ln>
            <a:noFill/>
          </a:ln>
        </p:spPr>
        <p:txBody>
          <a:bodyPr spcFirstLastPara="1" wrap="square" lIns="91425" tIns="91425" rIns="91425" bIns="91425" anchor="ctr" anchorCtr="0">
            <a:noAutofit/>
          </a:bodyPr>
          <a:lstStyle/>
          <a:p>
            <a:pPr marL="457200" marR="0" lvl="0" indent="0" algn="l" rtl="0">
              <a:lnSpc>
                <a:spcPct val="115000"/>
              </a:lnSpc>
              <a:spcBef>
                <a:spcPts val="0"/>
              </a:spcBef>
              <a:spcAft>
                <a:spcPts val="0"/>
              </a:spcAft>
              <a:buNone/>
            </a:pPr>
            <a:r>
              <a:rPr lang="iw" sz="1800" dirty="0">
                <a:solidFill>
                  <a:schemeClr val="dk2"/>
                </a:solidFill>
                <a:latin typeface="Roboto"/>
                <a:ea typeface="Roboto"/>
                <a:cs typeface="Roboto"/>
                <a:sym typeface="Roboto"/>
              </a:rPr>
              <a:t>Used for feature extraction</a:t>
            </a:r>
            <a:r>
              <a:rPr lang="iw" sz="1600" dirty="0">
                <a:solidFill>
                  <a:srgbClr val="FFFFFF"/>
                </a:solidFill>
                <a:latin typeface="Lato"/>
                <a:ea typeface="Lato"/>
                <a:cs typeface="Lato"/>
                <a:sym typeface="Lato"/>
              </a:rPr>
              <a:t> </a:t>
            </a:r>
            <a:endParaRPr sz="1600" dirty="0">
              <a:solidFill>
                <a:srgbClr val="FFFFFF"/>
              </a:solidFill>
              <a:latin typeface="Lato"/>
              <a:ea typeface="Lato"/>
              <a:cs typeface="Lato"/>
              <a:sym typeface="Lato"/>
            </a:endParaRPr>
          </a:p>
          <a:p>
            <a:pPr marL="457200" lvl="0" indent="0" algn="l" rtl="0">
              <a:lnSpc>
                <a:spcPct val="115000"/>
              </a:lnSpc>
              <a:spcBef>
                <a:spcPts val="1200"/>
              </a:spcBef>
              <a:spcAft>
                <a:spcPts val="1200"/>
              </a:spcAft>
              <a:buNone/>
            </a:pPr>
            <a:endParaRPr sz="1600" dirty="0">
              <a:solidFill>
                <a:srgbClr val="FFFFFF"/>
              </a:solidFill>
              <a:latin typeface="Lato"/>
              <a:ea typeface="Lato"/>
              <a:cs typeface="Lato"/>
              <a:sym typeface="Lato"/>
            </a:endParaRPr>
          </a:p>
        </p:txBody>
      </p:sp>
      <p:sp>
        <p:nvSpPr>
          <p:cNvPr id="154" name="Google Shape;154;p19"/>
          <p:cNvSpPr txBox="1"/>
          <p:nvPr/>
        </p:nvSpPr>
        <p:spPr>
          <a:xfrm>
            <a:off x="4248625" y="3240538"/>
            <a:ext cx="5140800" cy="408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iw" sz="1800" dirty="0">
                <a:solidFill>
                  <a:schemeClr val="dk2"/>
                </a:solidFill>
                <a:latin typeface="Roboto"/>
                <a:ea typeface="Roboto"/>
                <a:cs typeface="Roboto"/>
                <a:sym typeface="Roboto"/>
              </a:rPr>
              <a:t>Collect feature maps from different stages</a:t>
            </a:r>
            <a:endParaRPr sz="1600" dirty="0">
              <a:solidFill>
                <a:srgbClr val="FFFFFF"/>
              </a:solidFill>
              <a:latin typeface="Lato"/>
              <a:ea typeface="Lato"/>
              <a:cs typeface="Lato"/>
              <a:sym typeface="Lato"/>
            </a:endParaRPr>
          </a:p>
          <a:p>
            <a:pPr marL="457200" lvl="0" indent="0" algn="l" rtl="0">
              <a:lnSpc>
                <a:spcPct val="115000"/>
              </a:lnSpc>
              <a:spcBef>
                <a:spcPts val="1200"/>
              </a:spcBef>
              <a:spcAft>
                <a:spcPts val="1200"/>
              </a:spcAft>
              <a:buNone/>
            </a:pPr>
            <a:endParaRPr sz="1600" dirty="0">
              <a:solidFill>
                <a:srgbClr val="FFFFFF"/>
              </a:solidFill>
              <a:latin typeface="Lato"/>
              <a:ea typeface="Lato"/>
              <a:cs typeface="Lato"/>
              <a:sym typeface="Lato"/>
            </a:endParaRPr>
          </a:p>
        </p:txBody>
      </p:sp>
      <p:pic>
        <p:nvPicPr>
          <p:cNvPr id="155" name="Google Shape;155;p19"/>
          <p:cNvPicPr preferRelativeResize="0"/>
          <p:nvPr/>
        </p:nvPicPr>
        <p:blipFill>
          <a:blip r:embed="rId3">
            <a:alphaModFix/>
          </a:blip>
          <a:stretch>
            <a:fillRect/>
          </a:stretch>
        </p:blipFill>
        <p:spPr>
          <a:xfrm>
            <a:off x="311700" y="1278688"/>
            <a:ext cx="4211300" cy="1390650"/>
          </a:xfrm>
          <a:prstGeom prst="rect">
            <a:avLst/>
          </a:prstGeom>
          <a:noFill/>
          <a:ln>
            <a:noFill/>
          </a:ln>
        </p:spPr>
      </p:pic>
      <p:pic>
        <p:nvPicPr>
          <p:cNvPr id="156" name="Google Shape;156;p19"/>
          <p:cNvPicPr preferRelativeResize="0"/>
          <p:nvPr/>
        </p:nvPicPr>
        <p:blipFill>
          <a:blip r:embed="rId4">
            <a:alphaModFix/>
          </a:blip>
          <a:stretch>
            <a:fillRect/>
          </a:stretch>
        </p:blipFill>
        <p:spPr>
          <a:xfrm>
            <a:off x="311700" y="3068287"/>
            <a:ext cx="4260299" cy="1656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t>Segmentation</a:t>
            </a:r>
            <a:endParaRPr/>
          </a:p>
        </p:txBody>
      </p:sp>
      <p:sp>
        <p:nvSpPr>
          <p:cNvPr id="162" name="Google Shape;162;p2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iw"/>
              <a:t>A Process of labeling each pixel of an image with a corresponding class.</a:t>
            </a:r>
            <a:endParaRPr/>
          </a:p>
          <a:p>
            <a:pPr marL="0" lvl="0" indent="0" algn="l" rtl="0">
              <a:spcBef>
                <a:spcPts val="1200"/>
              </a:spcBef>
              <a:spcAft>
                <a:spcPts val="1200"/>
              </a:spcAft>
              <a:buNone/>
            </a:pPr>
            <a:endParaRPr/>
          </a:p>
        </p:txBody>
      </p:sp>
      <p:pic>
        <p:nvPicPr>
          <p:cNvPr id="163" name="Google Shape;163;p20"/>
          <p:cNvPicPr preferRelativeResize="0"/>
          <p:nvPr/>
        </p:nvPicPr>
        <p:blipFill>
          <a:blip r:embed="rId3">
            <a:alphaModFix/>
          </a:blip>
          <a:stretch>
            <a:fillRect/>
          </a:stretch>
        </p:blipFill>
        <p:spPr>
          <a:xfrm>
            <a:off x="4307925" y="2005225"/>
            <a:ext cx="3990975" cy="2143125"/>
          </a:xfrm>
          <a:prstGeom prst="rect">
            <a:avLst/>
          </a:prstGeom>
          <a:noFill/>
          <a:ln>
            <a:noFill/>
          </a:ln>
        </p:spPr>
      </p:pic>
      <p:pic>
        <p:nvPicPr>
          <p:cNvPr id="164" name="Google Shape;164;p20"/>
          <p:cNvPicPr preferRelativeResize="0"/>
          <p:nvPr/>
        </p:nvPicPr>
        <p:blipFill>
          <a:blip r:embed="rId4">
            <a:alphaModFix/>
          </a:blip>
          <a:stretch>
            <a:fillRect/>
          </a:stretch>
        </p:blipFill>
        <p:spPr>
          <a:xfrm>
            <a:off x="466175" y="2005225"/>
            <a:ext cx="3172566" cy="214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w">
                <a:solidFill>
                  <a:srgbClr val="254789"/>
                </a:solidFill>
                <a:latin typeface="Arial"/>
                <a:ea typeface="Arial"/>
                <a:cs typeface="Arial"/>
                <a:sym typeface="Arial"/>
              </a:rPr>
              <a:t>UNET</a:t>
            </a:r>
            <a:endParaRPr/>
          </a:p>
          <a:p>
            <a:pPr marL="0" lvl="0" indent="0" algn="l" rtl="0">
              <a:spcBef>
                <a:spcPts val="0"/>
              </a:spcBef>
              <a:spcAft>
                <a:spcPts val="0"/>
              </a:spcAft>
              <a:buNone/>
            </a:pPr>
            <a:endParaRPr/>
          </a:p>
        </p:txBody>
      </p:sp>
      <p:sp>
        <p:nvSpPr>
          <p:cNvPr id="170" name="Google Shape;170;p21"/>
          <p:cNvSpPr txBox="1">
            <a:spLocks noGrp="1"/>
          </p:cNvSpPr>
          <p:nvPr>
            <p:ph type="body" idx="1"/>
          </p:nvPr>
        </p:nvSpPr>
        <p:spPr>
          <a:xfrm>
            <a:off x="311700" y="1229875"/>
            <a:ext cx="4092900" cy="333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iw" b="1" dirty="0"/>
              <a:t>Design</a:t>
            </a:r>
            <a:r>
              <a:rPr lang="en-US" sz="1800" b="0" i="0" u="none" strike="noStrike" dirty="0">
                <a:solidFill>
                  <a:srgbClr val="434343"/>
                </a:solidFill>
                <a:effectLst/>
                <a:latin typeface="Roboto" panose="02000000000000000000" pitchFamily="2" charset="0"/>
              </a:rPr>
              <a:t>: U-shaped architecture</a:t>
            </a:r>
          </a:p>
          <a:p>
            <a:pPr marL="457200" lvl="0" indent="-342900" algn="l" rtl="0">
              <a:spcBef>
                <a:spcPts val="0"/>
              </a:spcBef>
              <a:spcAft>
                <a:spcPts val="0"/>
              </a:spcAft>
              <a:buSzPts val="1800"/>
              <a:buChar char="●"/>
            </a:pPr>
            <a:r>
              <a:rPr lang="iw" b="1" dirty="0"/>
              <a:t>Downsample Blocks</a:t>
            </a:r>
            <a:r>
              <a:rPr lang="iw" dirty="0"/>
              <a:t>: </a:t>
            </a:r>
            <a:endParaRPr dirty="0"/>
          </a:p>
          <a:p>
            <a:pPr marL="914400" lvl="1" indent="-317500" algn="l" rtl="0">
              <a:spcBef>
                <a:spcPts val="0"/>
              </a:spcBef>
              <a:spcAft>
                <a:spcPts val="0"/>
              </a:spcAft>
              <a:buSzPts val="1400"/>
              <a:buChar char="○"/>
            </a:pPr>
            <a:r>
              <a:rPr lang="iw" sz="1500" dirty="0"/>
              <a:t>Capture features at different levels by reducing image size.</a:t>
            </a:r>
            <a:endParaRPr sz="1500" dirty="0"/>
          </a:p>
          <a:p>
            <a:pPr marL="457200" lvl="0" indent="-342900" algn="l" rtl="0">
              <a:spcBef>
                <a:spcPts val="0"/>
              </a:spcBef>
              <a:spcAft>
                <a:spcPts val="0"/>
              </a:spcAft>
              <a:buSzPts val="1800"/>
              <a:buChar char="●"/>
            </a:pPr>
            <a:r>
              <a:rPr lang="iw" b="1" dirty="0"/>
              <a:t>Upsample Blocks</a:t>
            </a:r>
            <a:r>
              <a:rPr lang="iw" dirty="0"/>
              <a:t>: </a:t>
            </a:r>
            <a:endParaRPr dirty="0"/>
          </a:p>
          <a:p>
            <a:pPr marL="914400" lvl="1" indent="-317500" algn="l" rtl="0">
              <a:spcBef>
                <a:spcPts val="0"/>
              </a:spcBef>
              <a:spcAft>
                <a:spcPts val="0"/>
              </a:spcAft>
              <a:buSzPts val="1400"/>
              <a:buChar char="○"/>
            </a:pPr>
            <a:r>
              <a:rPr lang="iw" sz="1500" dirty="0"/>
              <a:t>Restore image size while combining features from downsample blocks.</a:t>
            </a:r>
            <a:endParaRPr dirty="0"/>
          </a:p>
        </p:txBody>
      </p:sp>
      <p:pic>
        <p:nvPicPr>
          <p:cNvPr id="171" name="Google Shape;171;p21"/>
          <p:cNvPicPr preferRelativeResize="0"/>
          <p:nvPr/>
        </p:nvPicPr>
        <p:blipFill>
          <a:blip r:embed="rId3">
            <a:alphaModFix/>
          </a:blip>
          <a:stretch>
            <a:fillRect/>
          </a:stretch>
        </p:blipFill>
        <p:spPr>
          <a:xfrm>
            <a:off x="4268925" y="980388"/>
            <a:ext cx="4875077" cy="3182724"/>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699</Words>
  <Application>Microsoft Office PowerPoint</Application>
  <PresentationFormat>On-screen Show (16:9)</PresentationFormat>
  <Paragraphs>92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Lato</vt:lpstr>
      <vt:lpstr>Arial</vt:lpstr>
      <vt:lpstr>Montserrat</vt:lpstr>
      <vt:lpstr>Roboto</vt:lpstr>
      <vt:lpstr>Geometric</vt:lpstr>
      <vt:lpstr>Project phase B</vt:lpstr>
      <vt:lpstr>Agenda</vt:lpstr>
      <vt:lpstr>Introduction - Wildfire</vt:lpstr>
      <vt:lpstr> "Early wildfire detection:                 essential protection." </vt:lpstr>
      <vt:lpstr>YOLO</vt:lpstr>
      <vt:lpstr>How YOLO works? </vt:lpstr>
      <vt:lpstr>YOLOv4</vt:lpstr>
      <vt:lpstr>Segmentation</vt:lpstr>
      <vt:lpstr>UNET </vt:lpstr>
      <vt:lpstr>Attention UNET </vt:lpstr>
      <vt:lpstr>Proposed approach:</vt:lpstr>
      <vt:lpstr>Challenges </vt:lpstr>
      <vt:lpstr>Dataset</vt:lpstr>
      <vt:lpstr>Results 60 epoch lr 0.00001</vt:lpstr>
      <vt:lpstr>Results 40 epoch lr 0.0001</vt:lpstr>
      <vt:lpstr>Results 40 epoch lr 0.000001</vt:lpstr>
      <vt:lpstr>Results 70 epoch lr 0.000001 </vt:lpstr>
      <vt:lpstr>Result - Example</vt:lpstr>
      <vt:lpstr>Result - Example </vt:lpstr>
      <vt:lpstr>Demo</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Avner</dc:creator>
  <cp:lastModifiedBy>אבנר בן שלמה</cp:lastModifiedBy>
  <cp:revision>1</cp:revision>
  <dcterms:modified xsi:type="dcterms:W3CDTF">2024-09-20T08:19:21Z</dcterms:modified>
</cp:coreProperties>
</file>